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59" r:id="rId13"/>
    <p:sldId id="260" r:id="rId14"/>
    <p:sldId id="26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5E6A5E-62AE-4CCA-B8BB-BC2CF7786D8D}" type="datetimeFigureOut">
              <a:rPr lang="en-GB" smtClean="0"/>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300066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5E6A5E-62AE-4CCA-B8BB-BC2CF7786D8D}" type="datetimeFigureOut">
              <a:rPr lang="en-GB" smtClean="0"/>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370136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5E6A5E-62AE-4CCA-B8BB-BC2CF7786D8D}" type="datetimeFigureOut">
              <a:rPr lang="en-GB" smtClean="0"/>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274738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5E6A5E-62AE-4CCA-B8BB-BC2CF7786D8D}" type="datetimeFigureOut">
              <a:rPr lang="en-GB" smtClean="0"/>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798205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5E6A5E-62AE-4CCA-B8BB-BC2CF7786D8D}" type="datetimeFigureOut">
              <a:rPr lang="en-GB" smtClean="0"/>
              <a:t>20/02/2012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78450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5E6A5E-62AE-4CCA-B8BB-BC2CF7786D8D}" type="datetimeFigureOut">
              <a:rPr lang="en-GB" smtClean="0"/>
              <a:t>20/02/2012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178579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5E6A5E-62AE-4CCA-B8BB-BC2CF7786D8D}" type="datetimeFigureOut">
              <a:rPr lang="en-GB" smtClean="0"/>
              <a:t>20/02/2012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2082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5E6A5E-62AE-4CCA-B8BB-BC2CF7786D8D}" type="datetimeFigureOut">
              <a:rPr lang="en-GB" smtClean="0"/>
              <a:t>20/02/2012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119841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E6A5E-62AE-4CCA-B8BB-BC2CF7786D8D}" type="datetimeFigureOut">
              <a:rPr lang="en-GB" smtClean="0"/>
              <a:t>20/02/2012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794822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E6A5E-62AE-4CCA-B8BB-BC2CF7786D8D}" type="datetimeFigureOut">
              <a:rPr lang="en-GB" smtClean="0"/>
              <a:t>20/02/2012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146488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E6A5E-62AE-4CCA-B8BB-BC2CF7786D8D}" type="datetimeFigureOut">
              <a:rPr lang="en-GB" smtClean="0"/>
              <a:t>20/02/2012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9A966A-3A01-4F99-A35C-5BBA94F6207F}" type="slidenum">
              <a:rPr lang="en-GB" smtClean="0"/>
              <a:t>‹#›</a:t>
            </a:fld>
            <a:endParaRPr lang="en-GB"/>
          </a:p>
        </p:txBody>
      </p:sp>
    </p:spTree>
    <p:extLst>
      <p:ext uri="{BB962C8B-B14F-4D97-AF65-F5344CB8AC3E}">
        <p14:creationId xmlns:p14="http://schemas.microsoft.com/office/powerpoint/2010/main" val="161868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1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E6A5E-62AE-4CCA-B8BB-BC2CF7786D8D}" type="datetimeFigureOut">
              <a:rPr lang="en-GB" smtClean="0"/>
              <a:t>20/02/2012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A966A-3A01-4F99-A35C-5BBA94F6207F}" type="slidenum">
              <a:rPr lang="en-GB" smtClean="0"/>
              <a:t>‹#›</a:t>
            </a:fld>
            <a:endParaRPr lang="en-GB"/>
          </a:p>
        </p:txBody>
      </p:sp>
    </p:spTree>
    <p:extLst>
      <p:ext uri="{BB962C8B-B14F-4D97-AF65-F5344CB8AC3E}">
        <p14:creationId xmlns:p14="http://schemas.microsoft.com/office/powerpoint/2010/main" val="1787577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ngm.nationalgeographic.com/2008/01/high-tech-trash/essick-photograph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772400" cy="1470025"/>
          </a:xfrm>
        </p:spPr>
        <p:txBody>
          <a:bodyPr/>
          <a:lstStyle/>
          <a:p>
            <a:r>
              <a:rPr lang="en-GB" u="sng" dirty="0" smtClean="0">
                <a:latin typeface="Comic Sans MS" pitchFamily="66" charset="0"/>
              </a:rPr>
              <a:t>Who are the kids that make our stuff? </a:t>
            </a:r>
            <a:endParaRPr lang="en-GB" u="sng" dirty="0">
              <a:latin typeface="Comic Sans MS" pitchFamily="66" charset="0"/>
            </a:endParaRPr>
          </a:p>
        </p:txBody>
      </p:sp>
      <p:sp>
        <p:nvSpPr>
          <p:cNvPr id="3" name="Subtitle 2"/>
          <p:cNvSpPr>
            <a:spLocks noGrp="1"/>
          </p:cNvSpPr>
          <p:nvPr>
            <p:ph type="subTitle" idx="1"/>
          </p:nvPr>
        </p:nvSpPr>
        <p:spPr>
          <a:xfrm>
            <a:off x="539552" y="2708920"/>
            <a:ext cx="4536504" cy="2929880"/>
          </a:xfrm>
        </p:spPr>
        <p:txBody>
          <a:bodyPr>
            <a:normAutofit fontScale="85000" lnSpcReduction="20000"/>
          </a:bodyPr>
          <a:lstStyle/>
          <a:p>
            <a:pPr algn="l"/>
            <a:r>
              <a:rPr lang="en-GB" dirty="0" smtClean="0">
                <a:solidFill>
                  <a:schemeClr val="tx1"/>
                </a:solidFill>
                <a:latin typeface="Comic Sans MS" pitchFamily="66" charset="0"/>
              </a:rPr>
              <a:t>L.O: </a:t>
            </a:r>
          </a:p>
          <a:p>
            <a:pPr marL="457200" indent="-457200" algn="l">
              <a:buFont typeface="Arial" pitchFamily="34" charset="0"/>
              <a:buChar char="•"/>
            </a:pPr>
            <a:r>
              <a:rPr lang="en-GB" dirty="0" smtClean="0">
                <a:solidFill>
                  <a:schemeClr val="tx1"/>
                </a:solidFill>
                <a:latin typeface="Comic Sans MS" pitchFamily="66" charset="0"/>
              </a:rPr>
              <a:t>To understand the different laws that exist to protect child against work. </a:t>
            </a:r>
          </a:p>
          <a:p>
            <a:pPr marL="457200" indent="-457200" algn="l">
              <a:buFont typeface="Arial" pitchFamily="34" charset="0"/>
              <a:buChar char="•"/>
            </a:pPr>
            <a:r>
              <a:rPr lang="en-GB" dirty="0" smtClean="0">
                <a:solidFill>
                  <a:schemeClr val="tx1"/>
                </a:solidFill>
                <a:latin typeface="Comic Sans MS" pitchFamily="66" charset="0"/>
              </a:rPr>
              <a:t>To know how it would feel to work from a young age. </a:t>
            </a:r>
            <a:endParaRPr lang="en-GB" dirty="0">
              <a:solidFill>
                <a:schemeClr val="tx1"/>
              </a:solidFill>
              <a:latin typeface="Comic Sans MS" pitchFamily="66" charset="0"/>
            </a:endParaRPr>
          </a:p>
        </p:txBody>
      </p:sp>
      <p:pic>
        <p:nvPicPr>
          <p:cNvPr id="2050" name="Picture 2" descr="http://1.bp.blogspot.com/-e2u-XszWZwI/TfRIzkKzH8I/AAAAAAAAAr4/4-nidt_U9MM/s1600/childlabour+unice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204864"/>
            <a:ext cx="2736304" cy="398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330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202754" name="Rectangle 2"/>
          <p:cNvSpPr>
            <a:spLocks noGrp="1" noChangeArrowheads="1"/>
          </p:cNvSpPr>
          <p:nvPr>
            <p:ph type="title"/>
          </p:nvPr>
        </p:nvSpPr>
        <p:spPr>
          <a:xfrm>
            <a:off x="468313" y="4581525"/>
            <a:ext cx="8353425" cy="1239838"/>
          </a:xfrm>
          <a:solidFill>
            <a:srgbClr val="993366"/>
          </a:solidFill>
          <a:ln/>
        </p:spPr>
        <p:txBody>
          <a:bodyPr/>
          <a:lstStyle/>
          <a:p>
            <a:r>
              <a:rPr lang="en-GB" sz="3600">
                <a:solidFill>
                  <a:schemeClr val="bg1"/>
                </a:solidFill>
                <a:effectLst>
                  <a:outerShdw blurRad="38100" dist="38100" dir="2700000" algn="tl">
                    <a:srgbClr val="000000"/>
                  </a:outerShdw>
                </a:effectLst>
                <a:latin typeface="Georgia" pitchFamily="18" charset="0"/>
              </a:rPr>
              <a:t>WHAT DO CONGO, MALAWI AND NEW GUINEA HAVE IN COMMON?</a:t>
            </a:r>
            <a:endParaRPr lang="en-US" sz="3600">
              <a:solidFill>
                <a:schemeClr val="bg1"/>
              </a:solidFill>
              <a:effectLst>
                <a:outerShdw blurRad="38100" dist="38100" dir="2700000" algn="tl">
                  <a:srgbClr val="000000"/>
                </a:outerShdw>
              </a:effectLst>
              <a:latin typeface="Georgia" pitchFamily="18" charset="0"/>
            </a:endParaRPr>
          </a:p>
        </p:txBody>
      </p:sp>
      <p:sp>
        <p:nvSpPr>
          <p:cNvPr id="202755" name="Rectangle 3"/>
          <p:cNvSpPr>
            <a:spLocks noGrp="1" noChangeArrowheads="1"/>
          </p:cNvSpPr>
          <p:nvPr>
            <p:ph type="body" idx="1"/>
          </p:nvPr>
        </p:nvSpPr>
        <p:spPr>
          <a:xfrm>
            <a:off x="2484438" y="188913"/>
            <a:ext cx="6300787" cy="3411537"/>
          </a:xfrm>
          <a:noFill/>
          <a:ln/>
          <a:extLst>
            <a:ext uri="{909E8E84-426E-40DD-AFC4-6F175D3DCCD1}">
              <a14:hiddenFill xmlns:a14="http://schemas.microsoft.com/office/drawing/2010/main">
                <a:solidFill>
                  <a:srgbClr val="800000"/>
                </a:solidFill>
              </a14:hiddenFill>
            </a:ext>
          </a:extLst>
        </p:spPr>
        <p:txBody>
          <a:bodyPr/>
          <a:lstStyle/>
          <a:p>
            <a:pPr>
              <a:buFont typeface="Wingdings" pitchFamily="2" charset="2"/>
              <a:buNone/>
            </a:pPr>
            <a:r>
              <a:rPr lang="en-GB" sz="1100" b="1"/>
              <a:t>         </a:t>
            </a:r>
            <a:endParaRPr lang="en-GB" sz="11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a:p>
            <a:pPr algn="r">
              <a:buFont typeface="Wingdings" pitchFamily="2" charset="2"/>
              <a:buNone/>
            </a:pPr>
            <a:r>
              <a:rPr lang="en-GB" sz="4800" b="1"/>
              <a:t>  </a:t>
            </a:r>
            <a:r>
              <a:rPr lang="en-GB" sz="4800" b="1">
                <a:solidFill>
                  <a:schemeClr val="bg1"/>
                </a:solidFill>
                <a:effectLst>
                  <a:outerShdw blurRad="38100" dist="38100" dir="2700000" algn="tl">
                    <a:srgbClr val="C0C0C0"/>
                  </a:outerShdw>
                </a:effectLst>
                <a:latin typeface="Georgia" pitchFamily="18" charset="0"/>
              </a:rPr>
              <a:t>NO LEGAL MINIMUM WORKING AGE FOR CHILDREN</a:t>
            </a:r>
            <a:endParaRPr lang="en-US" sz="4800" b="1">
              <a:solidFill>
                <a:schemeClr val="bg1"/>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23160357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7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27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203778" name="Rectangle 2"/>
          <p:cNvSpPr>
            <a:spLocks noGrp="1" noChangeArrowheads="1"/>
          </p:cNvSpPr>
          <p:nvPr>
            <p:ph type="title"/>
          </p:nvPr>
        </p:nvSpPr>
        <p:spPr>
          <a:xfrm>
            <a:off x="468313" y="3716338"/>
            <a:ext cx="8353425" cy="2881312"/>
          </a:xfrm>
          <a:solidFill>
            <a:srgbClr val="993366"/>
          </a:solidFill>
          <a:ln/>
        </p:spPr>
        <p:txBody>
          <a:bodyPr>
            <a:normAutofit fontScale="90000"/>
          </a:bodyPr>
          <a:lstStyle/>
          <a:p>
            <a:r>
              <a:rPr lang="en-GB" sz="4000">
                <a:solidFill>
                  <a:schemeClr val="bg1"/>
                </a:solidFill>
                <a:effectLst>
                  <a:outerShdw blurRad="38100" dist="38100" dir="2700000" algn="tl">
                    <a:srgbClr val="000000"/>
                  </a:outerShdw>
                </a:effectLst>
                <a:latin typeface="Georgia" pitchFamily="18" charset="0"/>
              </a:rPr>
              <a:t>The children shown here </a:t>
            </a:r>
            <a:r>
              <a:rPr lang="en-GB" sz="2800">
                <a:solidFill>
                  <a:schemeClr val="bg1"/>
                </a:solidFill>
                <a:effectLst>
                  <a:outerShdw blurRad="38100" dist="38100" dir="2700000" algn="tl">
                    <a:srgbClr val="000000"/>
                  </a:outerShdw>
                </a:effectLst>
                <a:latin typeface="Georgia" pitchFamily="18" charset="0"/>
              </a:rPr>
              <a:t>spend</a:t>
            </a:r>
            <a:r>
              <a:rPr lang="en-US" sz="2800">
                <a:solidFill>
                  <a:schemeClr val="bg1"/>
                </a:solidFill>
                <a:effectLst>
                  <a:outerShdw blurRad="38100" dist="38100" dir="2700000" algn="tl">
                    <a:srgbClr val="000000"/>
                  </a:outerShdw>
                </a:effectLst>
                <a:latin typeface="Georgia" pitchFamily="18" charset="0"/>
              </a:rPr>
              <a:t> all day long breaking used batteries to recycle them. In Bangladesh, they extract the carbon rod from the center of the batteries, the zinc casing, and the coated brass contact cap. They inhale poisonous dust. The components are sent to manufacturers of batteries, later to be used for new toys and goods.</a:t>
            </a:r>
            <a:r>
              <a:rPr lang="en-US" sz="2900"/>
              <a:t> </a:t>
            </a:r>
          </a:p>
        </p:txBody>
      </p:sp>
    </p:spTree>
    <p:extLst>
      <p:ext uri="{BB962C8B-B14F-4D97-AF65-F5344CB8AC3E}">
        <p14:creationId xmlns:p14="http://schemas.microsoft.com/office/powerpoint/2010/main" val="397804502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Match it…</a:t>
            </a:r>
            <a:endParaRPr lang="en-GB"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Read through the different laws Britain has to protect teenagers from child labour. </a:t>
            </a:r>
          </a:p>
          <a:p>
            <a:r>
              <a:rPr lang="en-GB" dirty="0" smtClean="0">
                <a:latin typeface="Comic Sans MS" pitchFamily="66" charset="0"/>
              </a:rPr>
              <a:t>Match the statement together. </a:t>
            </a:r>
            <a:endParaRPr lang="en-GB" dirty="0">
              <a:latin typeface="Comic Sans MS" pitchFamily="66" charset="0"/>
            </a:endParaRPr>
          </a:p>
        </p:txBody>
      </p:sp>
    </p:spTree>
    <p:extLst>
      <p:ext uri="{BB962C8B-B14F-4D97-AF65-F5344CB8AC3E}">
        <p14:creationId xmlns:p14="http://schemas.microsoft.com/office/powerpoint/2010/main" val="3290622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Dear Diary….</a:t>
            </a:r>
            <a:endParaRPr lang="en-GB" dirty="0">
              <a:latin typeface="Comic Sans MS" pitchFamily="66" charset="0"/>
            </a:endParaRPr>
          </a:p>
        </p:txBody>
      </p:sp>
      <p:sp>
        <p:nvSpPr>
          <p:cNvPr id="3" name="Content Placeholder 2"/>
          <p:cNvSpPr>
            <a:spLocks noGrp="1"/>
          </p:cNvSpPr>
          <p:nvPr>
            <p:ph idx="1"/>
          </p:nvPr>
        </p:nvSpPr>
        <p:spPr>
          <a:xfrm>
            <a:off x="457200" y="1600200"/>
            <a:ext cx="3106688" cy="4525963"/>
          </a:xfrm>
        </p:spPr>
        <p:txBody>
          <a:bodyPr>
            <a:normAutofit fontScale="85000" lnSpcReduction="20000"/>
          </a:bodyPr>
          <a:lstStyle/>
          <a:p>
            <a:r>
              <a:rPr lang="en-GB" dirty="0" smtClean="0">
                <a:latin typeface="Comic Sans MS" pitchFamily="66" charset="0"/>
              </a:rPr>
              <a:t>These children are 11 years old and have already been working for 5 years. </a:t>
            </a:r>
          </a:p>
          <a:p>
            <a:r>
              <a:rPr lang="en-GB" dirty="0" smtClean="0">
                <a:latin typeface="Comic Sans MS" pitchFamily="66" charset="0"/>
              </a:rPr>
              <a:t>Write a diary extract from one of them and try to portray how they would feeling.</a:t>
            </a:r>
            <a:endParaRPr lang="en-GB" dirty="0">
              <a:latin typeface="Comic Sans MS" pitchFamily="66" charset="0"/>
            </a:endParaRPr>
          </a:p>
        </p:txBody>
      </p:sp>
      <p:pic>
        <p:nvPicPr>
          <p:cNvPr id="4098" name="Picture 2" descr="http://3.bp.blogspot.com/_jijEmx3KxfQ/TBTdnHhkjKI/AAAAAAAAESk/b-SB-Yng848/s1600/World+Against+Child+Labo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484784"/>
            <a:ext cx="4819465" cy="38884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47864" y="5226784"/>
            <a:ext cx="5616624" cy="1631216"/>
          </a:xfrm>
          <a:prstGeom prst="rect">
            <a:avLst/>
          </a:prstGeom>
          <a:noFill/>
        </p:spPr>
        <p:txBody>
          <a:bodyPr wrap="square" rtlCol="0">
            <a:spAutoFit/>
          </a:bodyPr>
          <a:lstStyle/>
          <a:p>
            <a:r>
              <a:rPr lang="en-GB" sz="2800" b="1" u="sng" dirty="0" smtClean="0">
                <a:solidFill>
                  <a:srgbClr val="FF0000"/>
                </a:solidFill>
              </a:rPr>
              <a:t>Extra thinking: </a:t>
            </a:r>
          </a:p>
          <a:p>
            <a:r>
              <a:rPr lang="en-GB" sz="2400" dirty="0" smtClean="0">
                <a:latin typeface="Comic Sans MS" pitchFamily="66" charset="0"/>
              </a:rPr>
              <a:t>What would be the consequence on the globe if child labour were to be made illegal world wide? </a:t>
            </a:r>
            <a:endParaRPr lang="en-GB" sz="2400" dirty="0">
              <a:latin typeface="Comic Sans MS" pitchFamily="66" charset="0"/>
            </a:endParaRPr>
          </a:p>
        </p:txBody>
      </p:sp>
    </p:spTree>
    <p:extLst>
      <p:ext uri="{BB962C8B-B14F-4D97-AF65-F5344CB8AC3E}">
        <p14:creationId xmlns:p14="http://schemas.microsoft.com/office/powerpoint/2010/main" val="969603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latin typeface="Comic Sans MS" pitchFamily="66" charset="0"/>
              </a:rPr>
              <a:t>Plenary: What </a:t>
            </a:r>
            <a:r>
              <a:rPr lang="en-GB" dirty="0" smtClean="0">
                <a:latin typeface="Comic Sans MS" pitchFamily="66" charset="0"/>
              </a:rPr>
              <a:t>would they say???</a:t>
            </a:r>
            <a:endParaRPr lang="en-GB" dirty="0">
              <a:latin typeface="Comic Sans MS" pitchFamily="66" charset="0"/>
            </a:endParaRPr>
          </a:p>
        </p:txBody>
      </p:sp>
      <p:sp>
        <p:nvSpPr>
          <p:cNvPr id="3" name="Content Placeholder 2"/>
          <p:cNvSpPr>
            <a:spLocks noGrp="1"/>
          </p:cNvSpPr>
          <p:nvPr>
            <p:ph idx="1"/>
          </p:nvPr>
        </p:nvSpPr>
        <p:spPr/>
        <p:txBody>
          <a:bodyPr/>
          <a:lstStyle/>
          <a:p>
            <a:r>
              <a:rPr lang="en-GB" dirty="0" smtClean="0">
                <a:latin typeface="Comic Sans MS" pitchFamily="66" charset="0"/>
              </a:rPr>
              <a:t>Look at one of the pictures from the website bellow.</a:t>
            </a:r>
            <a:r>
              <a:rPr lang="en-US" u="sng" dirty="0">
                <a:hlinkClick r:id="rId2"/>
              </a:rPr>
              <a:t> http://ngm.nationalgeographic.com/2008/01/high-tech-trash/essick-photography</a:t>
            </a:r>
            <a:endParaRPr lang="en-GB" dirty="0" smtClean="0">
              <a:latin typeface="Comic Sans MS" pitchFamily="66" charset="0"/>
            </a:endParaRPr>
          </a:p>
          <a:p>
            <a:r>
              <a:rPr lang="en-GB" dirty="0" smtClean="0">
                <a:latin typeface="Comic Sans MS" pitchFamily="66" charset="0"/>
              </a:rPr>
              <a:t>Write a speech bubble as to exactly what the child is thinking the moment that picture was being taken. </a:t>
            </a:r>
            <a:endParaRPr lang="en-GB" dirty="0">
              <a:latin typeface="Comic Sans MS" pitchFamily="66" charset="0"/>
            </a:endParaRPr>
          </a:p>
        </p:txBody>
      </p:sp>
      <p:pic>
        <p:nvPicPr>
          <p:cNvPr id="1026" name="Picture 2" descr="C:\Users\lginns\AppData\Local\Microsoft\Windows\Temporary Internet Files\Content.IE5\NLT17J8U\MC9003898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330555"/>
            <a:ext cx="131671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lginns\AppData\Local\Microsoft\Windows\Temporary Internet Files\Content.IE5\NLT17J8U\MC90038988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353" y="263517"/>
            <a:ext cx="1213296" cy="1219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348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Learning Outcomes…</a:t>
            </a:r>
            <a:endParaRPr lang="en-GB" dirty="0">
              <a:latin typeface="Comic Sans MS" pitchFamily="66" charset="0"/>
            </a:endParaRPr>
          </a:p>
        </p:txBody>
      </p:sp>
      <p:sp>
        <p:nvSpPr>
          <p:cNvPr id="3" name="Content Placeholder 2"/>
          <p:cNvSpPr>
            <a:spLocks noGrp="1"/>
          </p:cNvSpPr>
          <p:nvPr>
            <p:ph idx="1"/>
          </p:nvPr>
        </p:nvSpPr>
        <p:spPr/>
        <p:txBody>
          <a:bodyPr>
            <a:normAutofit fontScale="85000" lnSpcReduction="10000"/>
          </a:bodyPr>
          <a:lstStyle/>
          <a:p>
            <a:r>
              <a:rPr lang="en-GB" b="1" dirty="0" smtClean="0">
                <a:latin typeface="Comic Sans MS" pitchFamily="66" charset="0"/>
              </a:rPr>
              <a:t>All: </a:t>
            </a:r>
            <a:r>
              <a:rPr lang="en-GB" dirty="0" smtClean="0">
                <a:latin typeface="Comic Sans MS" pitchFamily="66" charset="0"/>
              </a:rPr>
              <a:t>students will know that different countries have different laws to protect children. </a:t>
            </a:r>
          </a:p>
          <a:p>
            <a:pPr marL="0" indent="0">
              <a:buNone/>
            </a:pPr>
            <a:r>
              <a:rPr lang="en-GB" dirty="0" smtClean="0">
                <a:solidFill>
                  <a:srgbClr val="FF0000"/>
                </a:solidFill>
                <a:latin typeface="Comic Sans MS" pitchFamily="66" charset="0"/>
              </a:rPr>
              <a:t>I am working at a level 3</a:t>
            </a:r>
          </a:p>
          <a:p>
            <a:r>
              <a:rPr lang="en-GB" b="1" dirty="0" smtClean="0">
                <a:latin typeface="Comic Sans MS" pitchFamily="66" charset="0"/>
              </a:rPr>
              <a:t>Most: </a:t>
            </a:r>
            <a:r>
              <a:rPr lang="en-GB" dirty="0" smtClean="0">
                <a:latin typeface="Comic Sans MS" pitchFamily="66" charset="0"/>
              </a:rPr>
              <a:t>Students will understand that it is cheaper to make products if they use child labour</a:t>
            </a:r>
          </a:p>
          <a:p>
            <a:pPr marL="0" indent="0">
              <a:buNone/>
            </a:pPr>
            <a:r>
              <a:rPr lang="en-GB" dirty="0" smtClean="0">
                <a:solidFill>
                  <a:srgbClr val="FF0000"/>
                </a:solidFill>
                <a:latin typeface="Comic Sans MS" pitchFamily="66" charset="0"/>
              </a:rPr>
              <a:t>I am working at a level 4-5</a:t>
            </a:r>
          </a:p>
          <a:p>
            <a:r>
              <a:rPr lang="en-GB" b="1" dirty="0" smtClean="0">
                <a:latin typeface="Comic Sans MS" pitchFamily="66" charset="0"/>
              </a:rPr>
              <a:t>Some: </a:t>
            </a:r>
            <a:r>
              <a:rPr lang="en-GB" dirty="0" smtClean="0">
                <a:latin typeface="Comic Sans MS" pitchFamily="66" charset="0"/>
              </a:rPr>
              <a:t>Students will be able to empathise with a working child</a:t>
            </a:r>
          </a:p>
          <a:p>
            <a:pPr marL="0" indent="0">
              <a:buNone/>
            </a:pPr>
            <a:r>
              <a:rPr lang="en-GB" dirty="0" smtClean="0">
                <a:solidFill>
                  <a:srgbClr val="FF0000"/>
                </a:solidFill>
                <a:latin typeface="Comic Sans MS" pitchFamily="66" charset="0"/>
              </a:rPr>
              <a:t>I am working at a level 5-7</a:t>
            </a:r>
            <a:endParaRPr lang="en-GB" dirty="0">
              <a:solidFill>
                <a:srgbClr val="FF0000"/>
              </a:solidFill>
              <a:latin typeface="Comic Sans MS" pitchFamily="66" charset="0"/>
            </a:endParaRPr>
          </a:p>
        </p:txBody>
      </p:sp>
      <p:pic>
        <p:nvPicPr>
          <p:cNvPr id="3074" name="Picture 2" descr="C:\Users\lginns\AppData\Local\Microsoft\Windows\Temporary Internet Files\Content.IE5\N5R93CKD\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188640"/>
            <a:ext cx="1548071" cy="12713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lginns\AppData\Local\Microsoft\Windows\Temporary Internet Files\Content.IE5\N5R93CKD\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548071" cy="1271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267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Learning Outcomes…</a:t>
            </a:r>
            <a:endParaRPr lang="en-GB" dirty="0">
              <a:latin typeface="Comic Sans MS" pitchFamily="66" charset="0"/>
            </a:endParaRPr>
          </a:p>
        </p:txBody>
      </p:sp>
      <p:sp>
        <p:nvSpPr>
          <p:cNvPr id="3" name="Content Placeholder 2"/>
          <p:cNvSpPr>
            <a:spLocks noGrp="1"/>
          </p:cNvSpPr>
          <p:nvPr>
            <p:ph idx="1"/>
          </p:nvPr>
        </p:nvSpPr>
        <p:spPr/>
        <p:txBody>
          <a:bodyPr>
            <a:normAutofit fontScale="85000" lnSpcReduction="10000"/>
          </a:bodyPr>
          <a:lstStyle/>
          <a:p>
            <a:r>
              <a:rPr lang="en-GB" b="1" dirty="0" smtClean="0">
                <a:latin typeface="Comic Sans MS" pitchFamily="66" charset="0"/>
              </a:rPr>
              <a:t>All: </a:t>
            </a:r>
            <a:r>
              <a:rPr lang="en-GB" dirty="0" smtClean="0">
                <a:latin typeface="Comic Sans MS" pitchFamily="66" charset="0"/>
              </a:rPr>
              <a:t>students will know that different countries have different laws to protect children. </a:t>
            </a:r>
          </a:p>
          <a:p>
            <a:pPr marL="0" indent="0">
              <a:buNone/>
            </a:pPr>
            <a:r>
              <a:rPr lang="en-GB" dirty="0" smtClean="0">
                <a:solidFill>
                  <a:srgbClr val="FF0000"/>
                </a:solidFill>
                <a:latin typeface="Comic Sans MS" pitchFamily="66" charset="0"/>
              </a:rPr>
              <a:t>I am working at a level 3</a:t>
            </a:r>
          </a:p>
          <a:p>
            <a:r>
              <a:rPr lang="en-GB" b="1" dirty="0" smtClean="0">
                <a:latin typeface="Comic Sans MS" pitchFamily="66" charset="0"/>
              </a:rPr>
              <a:t>Most: </a:t>
            </a:r>
            <a:r>
              <a:rPr lang="en-GB" dirty="0" smtClean="0">
                <a:latin typeface="Comic Sans MS" pitchFamily="66" charset="0"/>
              </a:rPr>
              <a:t>Students will understand that it is cheaper to make products if they use child labour</a:t>
            </a:r>
          </a:p>
          <a:p>
            <a:pPr marL="0" indent="0">
              <a:buNone/>
            </a:pPr>
            <a:r>
              <a:rPr lang="en-GB" dirty="0" smtClean="0">
                <a:solidFill>
                  <a:srgbClr val="FF0000"/>
                </a:solidFill>
                <a:latin typeface="Comic Sans MS" pitchFamily="66" charset="0"/>
              </a:rPr>
              <a:t>I am working at a level 4-5</a:t>
            </a:r>
          </a:p>
          <a:p>
            <a:r>
              <a:rPr lang="en-GB" b="1" dirty="0" smtClean="0">
                <a:latin typeface="Comic Sans MS" pitchFamily="66" charset="0"/>
              </a:rPr>
              <a:t>Some: </a:t>
            </a:r>
            <a:r>
              <a:rPr lang="en-GB" dirty="0" smtClean="0">
                <a:latin typeface="Comic Sans MS" pitchFamily="66" charset="0"/>
              </a:rPr>
              <a:t>Students will be able to empathise with a working child</a:t>
            </a:r>
          </a:p>
          <a:p>
            <a:pPr marL="0" indent="0">
              <a:buNone/>
            </a:pPr>
            <a:r>
              <a:rPr lang="en-GB" dirty="0" smtClean="0">
                <a:solidFill>
                  <a:srgbClr val="FF0000"/>
                </a:solidFill>
                <a:latin typeface="Comic Sans MS" pitchFamily="66" charset="0"/>
              </a:rPr>
              <a:t>I am working at a level 5-7</a:t>
            </a:r>
            <a:endParaRPr lang="en-GB" dirty="0">
              <a:solidFill>
                <a:srgbClr val="FF0000"/>
              </a:solidFill>
              <a:latin typeface="Comic Sans MS" pitchFamily="66" charset="0"/>
            </a:endParaRPr>
          </a:p>
        </p:txBody>
      </p:sp>
      <p:pic>
        <p:nvPicPr>
          <p:cNvPr id="3074" name="Picture 2" descr="C:\Users\lginns\AppData\Local\Microsoft\Windows\Temporary Internet Files\Content.IE5\N5R93CKD\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188640"/>
            <a:ext cx="1548071" cy="12713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lginns\AppData\Local\Microsoft\Windows\Temporary Internet Files\Content.IE5\N5R93CKD\MC9003840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1548071" cy="1271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653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189442"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189443" name="Rectangle 3"/>
          <p:cNvSpPr>
            <a:spLocks noGrp="1" noChangeArrowheads="1"/>
          </p:cNvSpPr>
          <p:nvPr>
            <p:ph type="body" idx="1"/>
          </p:nvPr>
        </p:nvSpPr>
        <p:spPr>
          <a:xfrm>
            <a:off x="4787900" y="1341438"/>
            <a:ext cx="4176713" cy="4038600"/>
          </a:xfrm>
        </p:spPr>
        <p:txBody>
          <a:bodyPr>
            <a:normAutofit lnSpcReduction="10000"/>
          </a:bodyPr>
          <a:lstStyle/>
          <a:p>
            <a:pPr>
              <a:buFont typeface="Wingdings" pitchFamily="2" charset="2"/>
              <a:buNone/>
            </a:pPr>
            <a:r>
              <a:rPr lang="en-GB" b="1" dirty="0"/>
              <a:t>         </a:t>
            </a:r>
          </a:p>
          <a:p>
            <a:pPr>
              <a:buFont typeface="Wingdings" pitchFamily="2" charset="2"/>
              <a:buNone/>
            </a:pPr>
            <a:r>
              <a:rPr lang="en-GB" b="1" dirty="0">
                <a:solidFill>
                  <a:srgbClr val="FF0000"/>
                </a:solidFill>
              </a:rPr>
              <a:t>                </a:t>
            </a: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THE UK?</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16</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3944454991"/>
      </p:ext>
    </p:extLst>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9443">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18944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196610"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196611" name="Rectangle 3"/>
          <p:cNvSpPr>
            <a:spLocks noGrp="1" noChangeArrowheads="1"/>
          </p:cNvSpPr>
          <p:nvPr>
            <p:ph type="body" idx="1"/>
          </p:nvPr>
        </p:nvSpPr>
        <p:spPr>
          <a:xfrm>
            <a:off x="4427538" y="1341438"/>
            <a:ext cx="4537075" cy="4038600"/>
          </a:xfrm>
        </p:spPr>
        <p:txBody>
          <a:bodyPr/>
          <a:lstStyle/>
          <a:p>
            <a:pPr>
              <a:buFont typeface="Wingdings" pitchFamily="2" charset="2"/>
              <a:buNone/>
            </a:pPr>
            <a:r>
              <a:rPr lang="en-GB" b="1" dirty="0"/>
              <a:t>         </a:t>
            </a:r>
          </a:p>
          <a:p>
            <a:pPr>
              <a:buFont typeface="Wingdings" pitchFamily="2" charset="2"/>
              <a:buNone/>
            </a:pPr>
            <a:r>
              <a:rPr lang="en-GB" b="1" dirty="0">
                <a:solidFill>
                  <a:srgbClr val="FF0000"/>
                </a:solidFill>
              </a:rPr>
              <a:t>                </a:t>
            </a: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SWEDEN?</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16</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12947939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6611">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196611">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197634"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197635" name="Rectangle 3"/>
          <p:cNvSpPr>
            <a:spLocks noGrp="1" noChangeArrowheads="1"/>
          </p:cNvSpPr>
          <p:nvPr>
            <p:ph type="body" idx="1"/>
          </p:nvPr>
        </p:nvSpPr>
        <p:spPr>
          <a:xfrm>
            <a:off x="4356100" y="1341438"/>
            <a:ext cx="4787900" cy="3887787"/>
          </a:xfrm>
        </p:spPr>
        <p:txBody>
          <a:bodyPr/>
          <a:lstStyle/>
          <a:p>
            <a:pPr>
              <a:buFont typeface="Wingdings" pitchFamily="2" charset="2"/>
              <a:buNone/>
            </a:pPr>
            <a:r>
              <a:rPr lang="en-GB" b="1" dirty="0"/>
              <a:t>         </a:t>
            </a:r>
          </a:p>
          <a:p>
            <a:pPr>
              <a:buFont typeface="Wingdings" pitchFamily="2" charset="2"/>
              <a:buNone/>
            </a:pPr>
            <a:r>
              <a:rPr lang="en-GB" b="1" dirty="0"/>
              <a:t>                </a:t>
            </a: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GERMANY?</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15</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6579595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7635">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197635">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199682"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199683" name="Rectangle 3"/>
          <p:cNvSpPr>
            <a:spLocks noGrp="1" noChangeArrowheads="1"/>
          </p:cNvSpPr>
          <p:nvPr>
            <p:ph type="body" idx="1"/>
          </p:nvPr>
        </p:nvSpPr>
        <p:spPr>
          <a:xfrm>
            <a:off x="4787900" y="1341438"/>
            <a:ext cx="4176713" cy="4038600"/>
          </a:xfrm>
        </p:spPr>
        <p:txBody>
          <a:bodyPr/>
          <a:lstStyle/>
          <a:p>
            <a:pPr>
              <a:buFont typeface="Wingdings" pitchFamily="2" charset="2"/>
              <a:buNone/>
            </a:pPr>
            <a:r>
              <a:rPr lang="en-GB" b="1" dirty="0"/>
              <a:t>         </a:t>
            </a:r>
          </a:p>
          <a:p>
            <a:pPr>
              <a:buFont typeface="Wingdings" pitchFamily="2" charset="2"/>
              <a:buNone/>
            </a:pPr>
            <a:r>
              <a:rPr lang="en-GB" b="1" dirty="0"/>
              <a:t>            </a:t>
            </a: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INDIA?</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14</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13524203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9683">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19968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200706"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200707" name="Rectangle 3"/>
          <p:cNvSpPr>
            <a:spLocks noGrp="1" noChangeArrowheads="1"/>
          </p:cNvSpPr>
          <p:nvPr>
            <p:ph type="body" idx="1"/>
          </p:nvPr>
        </p:nvSpPr>
        <p:spPr>
          <a:xfrm>
            <a:off x="4787900" y="1341438"/>
            <a:ext cx="4176713" cy="4038600"/>
          </a:xfrm>
        </p:spPr>
        <p:txBody>
          <a:bodyPr>
            <a:normAutofit lnSpcReduction="10000"/>
          </a:bodyPr>
          <a:lstStyle/>
          <a:p>
            <a:pPr>
              <a:buFont typeface="Wingdings" pitchFamily="2" charset="2"/>
              <a:buNone/>
            </a:pPr>
            <a:r>
              <a:rPr lang="en-GB" b="1" dirty="0"/>
              <a:t>         </a:t>
            </a:r>
          </a:p>
          <a:p>
            <a:pPr>
              <a:buFont typeface="Wingdings" pitchFamily="2" charset="2"/>
              <a:buNone/>
            </a:pPr>
            <a:r>
              <a:rPr lang="en-GB" b="1" dirty="0"/>
              <a:t>               </a:t>
            </a: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EGYPT?</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14</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32920787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0707">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200707">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201730"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201731" name="Rectangle 3"/>
          <p:cNvSpPr>
            <a:spLocks noGrp="1" noChangeArrowheads="1"/>
          </p:cNvSpPr>
          <p:nvPr>
            <p:ph type="body" idx="1"/>
          </p:nvPr>
        </p:nvSpPr>
        <p:spPr>
          <a:xfrm>
            <a:off x="3779838" y="1341438"/>
            <a:ext cx="5184775" cy="4038600"/>
          </a:xfrm>
        </p:spPr>
        <p:txBody>
          <a:bodyPr/>
          <a:lstStyle/>
          <a:p>
            <a:pPr>
              <a:buFont typeface="Wingdings" pitchFamily="2" charset="2"/>
              <a:buNone/>
            </a:pPr>
            <a:r>
              <a:rPr lang="en-GB" b="1" dirty="0"/>
              <a:t>         </a:t>
            </a:r>
          </a:p>
          <a:p>
            <a:pPr>
              <a:buFont typeface="Wingdings" pitchFamily="2" charset="2"/>
              <a:buNone/>
            </a:pPr>
            <a:r>
              <a:rPr lang="en-GB" b="1" dirty="0"/>
              <a:t>                    </a:t>
            </a: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TRINIDAD?</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12</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8826804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1731">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201731">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ntent7.clipmarks.com/clog_clip_cache/amplify.com/3CC724EC-1096-4DF2-930B-236150E342EF/D6062AF0-159D-4250-8E35-CB6EF56F91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5" y="30280"/>
            <a:ext cx="9202536" cy="6827720"/>
          </a:xfrm>
          <a:prstGeom prst="rect">
            <a:avLst/>
          </a:prstGeom>
          <a:noFill/>
          <a:extLst>
            <a:ext uri="{909E8E84-426E-40DD-AFC4-6F175D3DCCD1}">
              <a14:hiddenFill xmlns:a14="http://schemas.microsoft.com/office/drawing/2010/main">
                <a:solidFill>
                  <a:srgbClr val="FFFFFF"/>
                </a:solidFill>
              </a14:hiddenFill>
            </a:ext>
          </a:extLst>
        </p:spPr>
      </p:pic>
      <p:sp>
        <p:nvSpPr>
          <p:cNvPr id="198658" name="Rectangle 2"/>
          <p:cNvSpPr>
            <a:spLocks noGrp="1" noChangeArrowheads="1"/>
          </p:cNvSpPr>
          <p:nvPr>
            <p:ph type="title"/>
          </p:nvPr>
        </p:nvSpPr>
        <p:spPr>
          <a:xfrm>
            <a:off x="395288" y="533400"/>
            <a:ext cx="8353425" cy="1143000"/>
          </a:xfrm>
        </p:spPr>
        <p:txBody>
          <a:bodyPr/>
          <a:lstStyle/>
          <a:p>
            <a:r>
              <a:rPr lang="en-GB" sz="4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t>
            </a:r>
            <a:r>
              <a:rPr lang="en-GB"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OLD ENOUGH TO WORK?</a:t>
            </a:r>
            <a:endParaRPr lang="en-US" sz="4800"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endParaRPr>
          </a:p>
        </p:txBody>
      </p:sp>
      <p:sp>
        <p:nvSpPr>
          <p:cNvPr id="198659" name="Rectangle 3"/>
          <p:cNvSpPr>
            <a:spLocks noGrp="1" noChangeArrowheads="1"/>
          </p:cNvSpPr>
          <p:nvPr>
            <p:ph type="body" idx="1"/>
          </p:nvPr>
        </p:nvSpPr>
        <p:spPr>
          <a:xfrm>
            <a:off x="4787900" y="1341438"/>
            <a:ext cx="4176713" cy="4038600"/>
          </a:xfrm>
        </p:spPr>
        <p:txBody>
          <a:bodyPr>
            <a:normAutofit lnSpcReduction="10000"/>
          </a:bodyPr>
          <a:lstStyle/>
          <a:p>
            <a:pPr>
              <a:buFont typeface="Wingdings" pitchFamily="2" charset="2"/>
              <a:buNone/>
            </a:pPr>
            <a:r>
              <a:rPr lang="en-GB" b="1" dirty="0"/>
              <a:t>         </a:t>
            </a:r>
          </a:p>
          <a:p>
            <a:pPr>
              <a:buFont typeface="Wingdings" pitchFamily="2" charset="2"/>
              <a:buNone/>
            </a:pPr>
            <a:r>
              <a:rPr lang="en-GB" b="1" dirty="0">
                <a:solidFill>
                  <a:srgbClr val="FF0000"/>
                </a:solidFill>
              </a:rPr>
              <a:t>              </a:t>
            </a:r>
            <a:r>
              <a:rPr lang="en-GB" b="1"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THE LEGAL        </a:t>
            </a:r>
          </a:p>
          <a:p>
            <a:pPr>
              <a:buFont typeface="Wingdings" pitchFamily="2" charset="2"/>
              <a:buNone/>
            </a:pPr>
            <a:r>
              <a:rPr lang="en-GB" b="1" dirty="0">
                <a:solidFill>
                  <a:srgbClr val="FF0000"/>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latin typeface="Georgia" pitchFamily="18" charset="0"/>
              </a:rPr>
              <a:t>           AGE IN JAPAN?</a:t>
            </a:r>
          </a:p>
          <a:p>
            <a:pPr>
              <a:buFont typeface="Wingdings" pitchFamily="2" charset="2"/>
              <a:buNone/>
            </a:pPr>
            <a:r>
              <a:rPr lang="en-GB" sz="9600" b="1" dirty="0">
                <a:solidFill>
                  <a:srgbClr val="FF0000"/>
                </a:solidFill>
              </a:rPr>
              <a:t>       </a:t>
            </a:r>
            <a:r>
              <a:rPr lang="en-GB" sz="11000" b="1" dirty="0">
                <a:solidFill>
                  <a:srgbClr val="FF0000"/>
                </a:solidFill>
                <a:effectLst>
                  <a:outerShdw blurRad="38100" dist="38100" dir="2700000" algn="tl">
                    <a:srgbClr val="C0C0C0"/>
                  </a:outerShdw>
                </a:effectLst>
                <a:latin typeface="Georgia" pitchFamily="18" charset="0"/>
              </a:rPr>
              <a:t>15</a:t>
            </a:r>
            <a:endParaRPr lang="en-US" sz="11000" b="1" dirty="0">
              <a:solidFill>
                <a:srgbClr val="FF0000"/>
              </a:solidFill>
              <a:effectLst>
                <a:outerShdw blurRad="38100" dist="38100" dir="2700000" algn="tl">
                  <a:srgbClr val="C0C0C0"/>
                </a:outerShdw>
              </a:effectLst>
              <a:latin typeface="Georgia" pitchFamily="18" charset="0"/>
            </a:endParaRPr>
          </a:p>
        </p:txBody>
      </p:sp>
    </p:spTree>
    <p:extLst>
      <p:ext uri="{BB962C8B-B14F-4D97-AF65-F5344CB8AC3E}">
        <p14:creationId xmlns:p14="http://schemas.microsoft.com/office/powerpoint/2010/main" val="38121292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8659">
                                            <p:txEl>
                                              <p:pRg st="3" end="3"/>
                                            </p:txEl>
                                          </p:spTgt>
                                        </p:tgtEl>
                                        <p:attrNameLst>
                                          <p:attrName>style.visibility</p:attrName>
                                        </p:attrNameLst>
                                      </p:cBhvr>
                                      <p:to>
                                        <p:strVal val="visible"/>
                                      </p:to>
                                    </p:set>
                                  </p:childTnLst>
                                </p:cTn>
                              </p:par>
                              <p:par>
                                <p:cTn id="7" presetID="10" presetClass="path" presetSubtype="0" accel="50000" decel="50000" fill="hold" nodeType="withEffect">
                                  <p:stCondLst>
                                    <p:cond delay="0"/>
                                  </p:stCondLst>
                                  <p:childTnLst>
                                    <p:animMotion origin="layout" path="M 0.0 0.0  L 0.073 -0.09733  L 0.177 -0.09733  L 0.25 0.0  L 0.25 0.13867  L 0.177 0.236  L 0.073 0.236  L 0.0 0.13867  L 0.0 0.0  Z" pathEditMode="relative" ptsTypes="">
                                      <p:cBhvr>
                                        <p:cTn id="8" dur="2000" fill="hold"/>
                                        <p:tgtEl>
                                          <p:spTgt spid="198659">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499</Words>
  <Application>Microsoft Office PowerPoint</Application>
  <PresentationFormat>On-screen Show (4:3)</PresentationFormat>
  <Paragraphs>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Who are the kids that make our stuff? </vt:lpstr>
      <vt:lpstr>Learning Outcomes…</vt:lpstr>
      <vt:lpstr>  OLD ENOUGH TO WORK?</vt:lpstr>
      <vt:lpstr>  OLD ENOUGH TO WORK?</vt:lpstr>
      <vt:lpstr>  OLD ENOUGH TO WORK?</vt:lpstr>
      <vt:lpstr>  OLD ENOUGH TO WORK?</vt:lpstr>
      <vt:lpstr>  OLD ENOUGH TO WORK?</vt:lpstr>
      <vt:lpstr>  OLD ENOUGH TO WORK?</vt:lpstr>
      <vt:lpstr>  OLD ENOUGH TO WORK?</vt:lpstr>
      <vt:lpstr>WHAT DO CONGO, MALAWI AND NEW GUINEA HAVE IN COMMON?</vt:lpstr>
      <vt:lpstr>The children shown here spend all day long breaking used batteries to recycle them. In Bangladesh, they extract the carbon rod from the center of the batteries, the zinc casing, and the coated brass contact cap. They inhale poisonous dust. The components are sent to manufacturers of batteries, later to be used for new toys and goods. </vt:lpstr>
      <vt:lpstr>Match it…</vt:lpstr>
      <vt:lpstr>Dear Diary….</vt:lpstr>
      <vt:lpstr>Plenary: What would they say???</vt:lpstr>
      <vt:lpstr>Learning Outcomes…</vt:lpstr>
    </vt:vector>
  </TitlesOfParts>
  <Company>Moat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the kids that make our stuff? </dc:title>
  <dc:creator>lginns</dc:creator>
  <cp:lastModifiedBy>cdixon</cp:lastModifiedBy>
  <cp:revision>5</cp:revision>
  <dcterms:created xsi:type="dcterms:W3CDTF">2011-07-08T13:36:18Z</dcterms:created>
  <dcterms:modified xsi:type="dcterms:W3CDTF">2012-02-20T10:24:38Z</dcterms:modified>
</cp:coreProperties>
</file>