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4" r:id="rId7"/>
    <p:sldId id="265" r:id="rId8"/>
    <p:sldId id="266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this couple?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2" name="Picture 4" descr="John James and Mary Ann Sainsbury, 18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2807261" cy="3408819"/>
          </a:xfrm>
          <a:prstGeom prst="rect">
            <a:avLst/>
          </a:prstGeom>
          <a:noFill/>
        </p:spPr>
      </p:pic>
      <p:pic>
        <p:nvPicPr>
          <p:cNvPr id="7174" name="Picture 6" descr="http://static.guim.co.uk/sys-images/Business/Pix/pictures/2007/02/02/oldsains3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3543300" cy="1828800"/>
          </a:xfrm>
          <a:prstGeom prst="rect">
            <a:avLst/>
          </a:prstGeom>
          <a:noFill/>
        </p:spPr>
      </p:pic>
      <p:pic>
        <p:nvPicPr>
          <p:cNvPr id="7176" name="Picture 8" descr="http://www.hippyshopper.com/Sainsbury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295400"/>
            <a:ext cx="7345136" cy="52734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00800" y="1828800"/>
            <a:ext cx="23622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couple who set up Sainsbury’s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ALL</a:t>
            </a:r>
            <a:r>
              <a:rPr lang="en-US" dirty="0" smtClean="0"/>
              <a:t>: Students will know that where we buy goods from has changed. (Level 3b-4a)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MOST</a:t>
            </a:r>
            <a:r>
              <a:rPr lang="en-US" dirty="0" smtClean="0"/>
              <a:t>: Students will understand how shopping patterns and products have changed. (Level 4b-5a)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SOME</a:t>
            </a:r>
            <a:r>
              <a:rPr lang="en-US" dirty="0" smtClean="0"/>
              <a:t>: Students will be able to explain why shopping patterns and products have changed and understand what impact this has on the retailer. (Level 5a-7a)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GB" u="sng" dirty="0" smtClean="0"/>
              <a:t>Where do we go to buy our stuff?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L.O.  To know what has happened in the retail industry.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ALL</a:t>
            </a:r>
            <a:r>
              <a:rPr lang="en-US" dirty="0" smtClean="0"/>
              <a:t>: Students will know that where we buy goods from has changed. (Level 3b-4a)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MOST</a:t>
            </a:r>
            <a:r>
              <a:rPr lang="en-US" dirty="0" smtClean="0"/>
              <a:t>: Students will understand how shopping patterns and products have changed. (Level 4b-5a)</a:t>
            </a:r>
            <a:endParaRPr lang="en-GB" dirty="0" smtClean="0"/>
          </a:p>
          <a:p>
            <a:pPr>
              <a:buNone/>
            </a:pPr>
            <a:r>
              <a:rPr lang="en-US" b="1" dirty="0" smtClean="0"/>
              <a:t>SOME</a:t>
            </a:r>
            <a:r>
              <a:rPr lang="en-US" dirty="0" smtClean="0"/>
              <a:t>: Students will be able to explain why shopping patterns and products have changed and understand what impact this has on the retailer. (Level 5a-7a)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you know about Sainsbury’s?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4" name="Picture 3" descr="The first house of Sainsbury 1869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2819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Sainsbury’s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Read the information and sort it into chronological order.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main changes did Sainsbury’s bring to shopping since opening?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change do you think is the most important, why?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285992"/>
            <a:ext cx="507206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2" name="Rectangle 1"/>
          <p:cNvSpPr/>
          <p:nvPr/>
        </p:nvSpPr>
        <p:spPr>
          <a:xfrm>
            <a:off x="428596" y="428604"/>
            <a:ext cx="60504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if they had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5429264"/>
            <a:ext cx="77153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GB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 profile?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928802"/>
            <a:ext cx="3143272" cy="27146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75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29652" y="71414"/>
            <a:ext cx="285752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B5997"/>
              </a:clrFrom>
              <a:clrTo>
                <a:srgbClr val="3B599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477" cy="37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5729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Home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167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Profile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05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Inbox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8992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Friends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Settings</a:t>
            </a:r>
            <a:endParaRPr lang="en-US" sz="8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388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Logout</a:t>
            </a:r>
            <a:endParaRPr lang="en-US" sz="8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86644" y="71414"/>
            <a:ext cx="1143008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429652" y="71415"/>
            <a:ext cx="214314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</a:t>
            </a:r>
            <a:endParaRPr lang="en-US" sz="1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Flowchart: Process 54"/>
          <p:cNvSpPr/>
          <p:nvPr/>
        </p:nvSpPr>
        <p:spPr>
          <a:xfrm>
            <a:off x="0" y="357166"/>
            <a:ext cx="9144000" cy="100013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7158" y="2714620"/>
            <a:ext cx="2357454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  <a:latin typeface="Lucida Console" pitchFamily="49" charset="0"/>
              </a:rPr>
              <a:t>View photos</a:t>
            </a:r>
            <a:endParaRPr lang="en-US" sz="10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29058" y="1071546"/>
            <a:ext cx="857256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Info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29190" y="1071546"/>
            <a:ext cx="1143008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Photos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215074" y="1071546"/>
            <a:ext cx="1071570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Boxes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3000364" y="1643050"/>
            <a:ext cx="4286280" cy="1357322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3286116" y="1785926"/>
            <a:ext cx="3786214" cy="50006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ysClr val="windowText" lastClr="000000"/>
                </a:solidFill>
              </a:rPr>
              <a:t>What’s on your mind?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00760" y="2500306"/>
            <a:ext cx="1071570" cy="285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Lucida Console" pitchFamily="49" charset="0"/>
              </a:rPr>
              <a:t>Share</a:t>
            </a:r>
            <a:endParaRPr lang="en-US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28926" y="5000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ucida Console" pitchFamily="49" charset="0"/>
              </a:rPr>
              <a:t>Name</a:t>
            </a:r>
            <a:endParaRPr lang="en-US" sz="2400" b="1" dirty="0">
              <a:latin typeface="Lucida Console" pitchFamily="49" charset="0"/>
            </a:endParaRPr>
          </a:p>
        </p:txBody>
      </p:sp>
      <p:sp>
        <p:nvSpPr>
          <p:cNvPr id="64" name="Flowchart: Process 63"/>
          <p:cNvSpPr/>
          <p:nvPr/>
        </p:nvSpPr>
        <p:spPr>
          <a:xfrm>
            <a:off x="357158" y="642918"/>
            <a:ext cx="2286016" cy="1928826"/>
          </a:xfrm>
          <a:prstGeom prst="flowChartProcess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57158" y="3429000"/>
            <a:ext cx="235745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Information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7158" y="4929198"/>
            <a:ext cx="235745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Friends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8596" y="5357826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14414" y="5357826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00232" y="5357826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28596" y="62150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28596" y="6215082"/>
            <a:ext cx="642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214414" y="6215082"/>
            <a:ext cx="642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00232" y="6215082"/>
            <a:ext cx="642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000496" y="57148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10hrs ago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57158" y="3071810"/>
            <a:ext cx="2286016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  <a:latin typeface="Lucida Console" pitchFamily="49" charset="0"/>
              </a:rPr>
              <a:t>View videos</a:t>
            </a:r>
            <a:endParaRPr lang="en-US" sz="10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71802" y="6286520"/>
            <a:ext cx="4286280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accent1"/>
                </a:solidFill>
                <a:latin typeface="Lucida Console" pitchFamily="49" charset="0"/>
              </a:rPr>
              <a:t>Older posts</a:t>
            </a:r>
            <a:endParaRPr lang="en-US" sz="1200" dirty="0">
              <a:solidFill>
                <a:schemeClr val="accent1"/>
              </a:solidFill>
              <a:latin typeface="Lucida Console" pitchFamily="49" charset="0"/>
            </a:endParaRPr>
          </a:p>
        </p:txBody>
      </p:sp>
      <p:sp>
        <p:nvSpPr>
          <p:cNvPr id="79" name="Isosceles Triangle 78"/>
          <p:cNvSpPr/>
          <p:nvPr/>
        </p:nvSpPr>
        <p:spPr>
          <a:xfrm rot="10800000" flipH="1">
            <a:off x="4214810" y="6357958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000364" y="1071546"/>
            <a:ext cx="85725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Wall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3071802" y="4000504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071802" y="5214950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000364" y="4357694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000364" y="5429264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00364" y="3214686"/>
            <a:ext cx="2357454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1"/>
                </a:solidFill>
                <a:latin typeface="Lucida Console" pitchFamily="49" charset="0"/>
              </a:rPr>
              <a:t>Recent Activity</a:t>
            </a:r>
            <a:endParaRPr lang="en-US" sz="1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786182" y="4357694"/>
            <a:ext cx="357190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3786182" y="5429264"/>
            <a:ext cx="357190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429520" y="1714488"/>
            <a:ext cx="1500198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Ads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500958" y="2143116"/>
            <a:ext cx="1357322" cy="107157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500958" y="3429000"/>
            <a:ext cx="1357322" cy="107157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429520" y="4786322"/>
            <a:ext cx="1500198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Groups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571472" y="1000108"/>
            <a:ext cx="1857388" cy="928694"/>
          </a:xfrm>
          <a:prstGeom prst="wedgeRectCallout">
            <a:avLst>
              <a:gd name="adj1" fmla="val -52628"/>
              <a:gd name="adj2" fmla="val 83013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Add a picture here</a:t>
            </a:r>
            <a:endParaRPr lang="en-US" b="1" dirty="0"/>
          </a:p>
        </p:txBody>
      </p:sp>
      <p:sp>
        <p:nvSpPr>
          <p:cNvPr id="49" name="Rectangular Callout 48"/>
          <p:cNvSpPr/>
          <p:nvPr/>
        </p:nvSpPr>
        <p:spPr>
          <a:xfrm>
            <a:off x="857224" y="3357562"/>
            <a:ext cx="1857388" cy="928694"/>
          </a:xfrm>
          <a:prstGeom prst="wedgeRectCallout">
            <a:avLst>
              <a:gd name="adj1" fmla="val -52628"/>
              <a:gd name="adj2" fmla="val 83013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Add personal information here</a:t>
            </a:r>
            <a:endParaRPr lang="en-US" b="1" dirty="0"/>
          </a:p>
        </p:txBody>
      </p:sp>
      <p:sp>
        <p:nvSpPr>
          <p:cNvPr id="50" name="Rectangular Callout 49"/>
          <p:cNvSpPr/>
          <p:nvPr/>
        </p:nvSpPr>
        <p:spPr>
          <a:xfrm>
            <a:off x="1285852" y="4572008"/>
            <a:ext cx="1857388" cy="928694"/>
          </a:xfrm>
          <a:prstGeom prst="wedgeRectCallout">
            <a:avLst>
              <a:gd name="adj1" fmla="val -52628"/>
              <a:gd name="adj2" fmla="val 83013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Who would they be friends with?</a:t>
            </a:r>
            <a:endParaRPr lang="en-US" b="1" dirty="0"/>
          </a:p>
        </p:txBody>
      </p:sp>
      <p:sp>
        <p:nvSpPr>
          <p:cNvPr id="51" name="Rectangular Callout 50"/>
          <p:cNvSpPr/>
          <p:nvPr/>
        </p:nvSpPr>
        <p:spPr>
          <a:xfrm>
            <a:off x="6929454" y="428604"/>
            <a:ext cx="1857388" cy="928694"/>
          </a:xfrm>
          <a:prstGeom prst="wedgeRectCallout">
            <a:avLst>
              <a:gd name="adj1" fmla="val -88525"/>
              <a:gd name="adj2" fmla="val -5191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Last status update here</a:t>
            </a:r>
            <a:endParaRPr lang="en-US" b="1" dirty="0"/>
          </a:p>
        </p:txBody>
      </p:sp>
      <p:sp>
        <p:nvSpPr>
          <p:cNvPr id="52" name="Rectangular Callout 51"/>
          <p:cNvSpPr/>
          <p:nvPr/>
        </p:nvSpPr>
        <p:spPr>
          <a:xfrm>
            <a:off x="6000760" y="1714488"/>
            <a:ext cx="1857388" cy="928694"/>
          </a:xfrm>
          <a:prstGeom prst="wedgeRectCallout">
            <a:avLst>
              <a:gd name="adj1" fmla="val -72115"/>
              <a:gd name="adj2" fmla="val -9294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What would they be typing now?</a:t>
            </a:r>
            <a:endParaRPr lang="en-US" b="1" dirty="0"/>
          </a:p>
        </p:txBody>
      </p:sp>
      <p:sp>
        <p:nvSpPr>
          <p:cNvPr id="53" name="Rectangular Callout 52"/>
          <p:cNvSpPr/>
          <p:nvPr/>
        </p:nvSpPr>
        <p:spPr>
          <a:xfrm>
            <a:off x="5857884" y="3071810"/>
            <a:ext cx="1857388" cy="928694"/>
          </a:xfrm>
          <a:prstGeom prst="wedgeRectCallout">
            <a:avLst>
              <a:gd name="adj1" fmla="val -80320"/>
              <a:gd name="adj2" fmla="val 711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What have they been doing on </a:t>
            </a:r>
            <a:r>
              <a:rPr lang="en-GB" b="1" dirty="0" err="1" smtClean="0"/>
              <a:t>Facebook</a:t>
            </a:r>
            <a:r>
              <a:rPr lang="en-GB" b="1" dirty="0" smtClean="0"/>
              <a:t>?</a:t>
            </a:r>
            <a:endParaRPr lang="en-US" b="1" dirty="0"/>
          </a:p>
        </p:txBody>
      </p:sp>
      <p:sp>
        <p:nvSpPr>
          <p:cNvPr id="66" name="Rectangular Callout 65"/>
          <p:cNvSpPr/>
          <p:nvPr/>
        </p:nvSpPr>
        <p:spPr>
          <a:xfrm>
            <a:off x="5143504" y="4214818"/>
            <a:ext cx="1857388" cy="928694"/>
          </a:xfrm>
          <a:prstGeom prst="wedgeRectCallout">
            <a:avLst>
              <a:gd name="adj1" fmla="val -52628"/>
              <a:gd name="adj2" fmla="val 83013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Two interactions with friends</a:t>
            </a:r>
            <a:endParaRPr lang="en-US" b="1" dirty="0"/>
          </a:p>
        </p:txBody>
      </p:sp>
      <p:sp>
        <p:nvSpPr>
          <p:cNvPr id="71" name="Rectangular Callout 70"/>
          <p:cNvSpPr/>
          <p:nvPr/>
        </p:nvSpPr>
        <p:spPr>
          <a:xfrm>
            <a:off x="5500694" y="5357826"/>
            <a:ext cx="1857388" cy="928694"/>
          </a:xfrm>
          <a:prstGeom prst="wedgeRectCallout">
            <a:avLst>
              <a:gd name="adj1" fmla="val 89935"/>
              <a:gd name="adj2" fmla="val 62500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What groups are they in?</a:t>
            </a:r>
            <a:endParaRPr lang="en-US" b="1" dirty="0"/>
          </a:p>
        </p:txBody>
      </p:sp>
      <p:sp>
        <p:nvSpPr>
          <p:cNvPr id="81" name="Rectangular Callout 80"/>
          <p:cNvSpPr/>
          <p:nvPr/>
        </p:nvSpPr>
        <p:spPr>
          <a:xfrm>
            <a:off x="7500958" y="4429132"/>
            <a:ext cx="1643042" cy="1214446"/>
          </a:xfrm>
          <a:prstGeom prst="wedgeRectCallout">
            <a:avLst>
              <a:gd name="adj1" fmla="val -36218"/>
              <a:gd name="adj2" fmla="val -101601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What ads would be targeted to them?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6" grpId="0" animBg="1"/>
      <p:bldP spid="71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75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29652" y="71414"/>
            <a:ext cx="285752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B5997"/>
              </a:clrFrom>
              <a:clrTo>
                <a:srgbClr val="3B599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477" cy="37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5729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Home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7167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Profile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05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Inbox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8992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Friends</a:t>
            </a:r>
            <a:endParaRPr lang="en-US" sz="10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Settings</a:t>
            </a:r>
            <a:endParaRPr lang="en-US" sz="8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388" y="142852"/>
            <a:ext cx="857256" cy="160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bg1"/>
                </a:solidFill>
                <a:latin typeface="Lucida Console" pitchFamily="49" charset="0"/>
                <a:cs typeface="Arial" pitchFamily="34" charset="0"/>
              </a:rPr>
              <a:t>Logout</a:t>
            </a:r>
            <a:endParaRPr lang="en-US" sz="800" dirty="0">
              <a:solidFill>
                <a:schemeClr val="bg1"/>
              </a:solidFill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86644" y="71414"/>
            <a:ext cx="1143008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bg1">
                    <a:lumMod val="85000"/>
                  </a:schemeClr>
                </a:solidFill>
              </a:rPr>
              <a:t>Search</a:t>
            </a:r>
            <a:endParaRPr 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429652" y="71415"/>
            <a:ext cx="214314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</a:t>
            </a:r>
            <a:endParaRPr lang="en-US" sz="1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Flowchart: Process 54"/>
          <p:cNvSpPr/>
          <p:nvPr/>
        </p:nvSpPr>
        <p:spPr>
          <a:xfrm>
            <a:off x="0" y="357166"/>
            <a:ext cx="9144000" cy="100013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7158" y="2714620"/>
            <a:ext cx="2357454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  <a:latin typeface="Lucida Console" pitchFamily="49" charset="0"/>
              </a:rPr>
              <a:t>View photos</a:t>
            </a:r>
            <a:endParaRPr lang="en-US" sz="10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29058" y="1071546"/>
            <a:ext cx="857256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Info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29190" y="1071546"/>
            <a:ext cx="1143008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Photos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215074" y="1071546"/>
            <a:ext cx="1071570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Boxes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3000364" y="1643050"/>
            <a:ext cx="4286280" cy="1357322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3286116" y="1785926"/>
            <a:ext cx="3786214" cy="50006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ysClr val="windowText" lastClr="000000"/>
                </a:solidFill>
              </a:rPr>
              <a:t>What’s on your mind?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00760" y="2500306"/>
            <a:ext cx="1071570" cy="285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Lucida Console" pitchFamily="49" charset="0"/>
              </a:rPr>
              <a:t>Share</a:t>
            </a:r>
            <a:endParaRPr lang="en-US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28926" y="5000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ucida Console" pitchFamily="49" charset="0"/>
              </a:rPr>
              <a:t>Name</a:t>
            </a:r>
            <a:endParaRPr lang="en-US" sz="2400" b="1" dirty="0">
              <a:latin typeface="Lucida Console" pitchFamily="49" charset="0"/>
            </a:endParaRPr>
          </a:p>
        </p:txBody>
      </p:sp>
      <p:sp>
        <p:nvSpPr>
          <p:cNvPr id="64" name="Flowchart: Process 63"/>
          <p:cNvSpPr/>
          <p:nvPr/>
        </p:nvSpPr>
        <p:spPr>
          <a:xfrm>
            <a:off x="357158" y="642918"/>
            <a:ext cx="2286016" cy="1928826"/>
          </a:xfrm>
          <a:prstGeom prst="flowChartProcess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57158" y="3429000"/>
            <a:ext cx="235745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Information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7158" y="4929198"/>
            <a:ext cx="235745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Friends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8596" y="5357826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14414" y="5357826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00232" y="5357826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28596" y="62150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28596" y="6215082"/>
            <a:ext cx="642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214414" y="6215082"/>
            <a:ext cx="642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00232" y="6215082"/>
            <a:ext cx="642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000496" y="57148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10hrs ago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57158" y="3071810"/>
            <a:ext cx="2286016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  <a:latin typeface="Lucida Console" pitchFamily="49" charset="0"/>
              </a:rPr>
              <a:t>View videos</a:t>
            </a:r>
            <a:endParaRPr lang="en-US" sz="10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71802" y="6286520"/>
            <a:ext cx="4286280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accent1"/>
                </a:solidFill>
                <a:latin typeface="Lucida Console" pitchFamily="49" charset="0"/>
              </a:rPr>
              <a:t>Older posts</a:t>
            </a:r>
            <a:endParaRPr lang="en-US" sz="1200" dirty="0">
              <a:solidFill>
                <a:schemeClr val="accent1"/>
              </a:solidFill>
              <a:latin typeface="Lucida Console" pitchFamily="49" charset="0"/>
            </a:endParaRPr>
          </a:p>
        </p:txBody>
      </p:sp>
      <p:sp>
        <p:nvSpPr>
          <p:cNvPr id="79" name="Isosceles Triangle 78"/>
          <p:cNvSpPr/>
          <p:nvPr/>
        </p:nvSpPr>
        <p:spPr>
          <a:xfrm rot="10800000" flipH="1">
            <a:off x="4214810" y="6357958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000364" y="1071546"/>
            <a:ext cx="85725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Wall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3071802" y="4000504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071802" y="5214950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000364" y="4357694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000364" y="5429264"/>
            <a:ext cx="642942" cy="6429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00364" y="3214686"/>
            <a:ext cx="2357454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tx1"/>
                </a:solidFill>
                <a:latin typeface="Lucida Console" pitchFamily="49" charset="0"/>
              </a:rPr>
              <a:t>Recent Activity</a:t>
            </a:r>
            <a:endParaRPr lang="en-US" sz="1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786182" y="4357694"/>
            <a:ext cx="357190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3786182" y="5429264"/>
            <a:ext cx="357190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429520" y="1714488"/>
            <a:ext cx="1500198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Ads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500958" y="2143116"/>
            <a:ext cx="1357322" cy="107157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500958" y="3429000"/>
            <a:ext cx="1357322" cy="107157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429520" y="4786322"/>
            <a:ext cx="1500198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Lucida Console" pitchFamily="49" charset="0"/>
              </a:rPr>
              <a:t>Groups</a:t>
            </a:r>
            <a:endParaRPr lang="en-US" dirty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Most likely to...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Which shop would you buy these from (and why)?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Wii</a:t>
            </a:r>
            <a:r>
              <a:rPr lang="en-GB" dirty="0" smtClean="0"/>
              <a:t> game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Apples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MP3 player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Ipod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Tin of beans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356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Who is this couple?</vt:lpstr>
      <vt:lpstr>Where do we go to buy our stuff?</vt:lpstr>
      <vt:lpstr>Slide 3</vt:lpstr>
      <vt:lpstr>What do you know about Sainsbury’s?</vt:lpstr>
      <vt:lpstr>History of Sainsbury’s</vt:lpstr>
      <vt:lpstr>Slide 6</vt:lpstr>
      <vt:lpstr>Slide 7</vt:lpstr>
      <vt:lpstr>Slide 8</vt:lpstr>
      <vt:lpstr>Plenary: Most likely to...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CDixon</dc:creator>
  <cp:lastModifiedBy>CDixon</cp:lastModifiedBy>
  <cp:revision>10</cp:revision>
  <dcterms:created xsi:type="dcterms:W3CDTF">2006-08-16T00:00:00Z</dcterms:created>
  <dcterms:modified xsi:type="dcterms:W3CDTF">2011-08-23T12:00:04Z</dcterms:modified>
</cp:coreProperties>
</file>