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82B4A-0B89-4FC4-A286-6A76BCC19E59}" type="datetimeFigureOut">
              <a:rPr lang="en-GB" smtClean="0"/>
              <a:t>07/07/2011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7130-04A6-43AF-BA06-2C6BE763B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918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82B4A-0B89-4FC4-A286-6A76BCC19E59}" type="datetimeFigureOut">
              <a:rPr lang="en-GB" smtClean="0"/>
              <a:t>07/07/2011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7130-04A6-43AF-BA06-2C6BE763B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10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82B4A-0B89-4FC4-A286-6A76BCC19E59}" type="datetimeFigureOut">
              <a:rPr lang="en-GB" smtClean="0"/>
              <a:t>07/07/2011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7130-04A6-43AF-BA06-2C6BE763B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203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A5DEF-6735-4D37-B617-9A5C8E208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31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2A37E-71AA-4E17-8B2E-7B7E62E60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0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82B4A-0B89-4FC4-A286-6A76BCC19E59}" type="datetimeFigureOut">
              <a:rPr lang="en-GB" smtClean="0"/>
              <a:t>07/07/2011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7130-04A6-43AF-BA06-2C6BE763B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833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82B4A-0B89-4FC4-A286-6A76BCC19E59}" type="datetimeFigureOut">
              <a:rPr lang="en-GB" smtClean="0"/>
              <a:t>07/07/2011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7130-04A6-43AF-BA06-2C6BE763B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3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82B4A-0B89-4FC4-A286-6A76BCC19E59}" type="datetimeFigureOut">
              <a:rPr lang="en-GB" smtClean="0"/>
              <a:t>07/07/2011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7130-04A6-43AF-BA06-2C6BE763B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64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82B4A-0B89-4FC4-A286-6A76BCC19E59}" type="datetimeFigureOut">
              <a:rPr lang="en-GB" smtClean="0"/>
              <a:t>07/07/2011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7130-04A6-43AF-BA06-2C6BE763B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06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82B4A-0B89-4FC4-A286-6A76BCC19E59}" type="datetimeFigureOut">
              <a:rPr lang="en-GB" smtClean="0"/>
              <a:t>07/07/2011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7130-04A6-43AF-BA06-2C6BE763B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35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82B4A-0B89-4FC4-A286-6A76BCC19E59}" type="datetimeFigureOut">
              <a:rPr lang="en-GB" smtClean="0"/>
              <a:t>07/07/2011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7130-04A6-43AF-BA06-2C6BE763B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39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82B4A-0B89-4FC4-A286-6A76BCC19E59}" type="datetimeFigureOut">
              <a:rPr lang="en-GB" smtClean="0"/>
              <a:t>07/07/2011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7130-04A6-43AF-BA06-2C6BE763B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9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82B4A-0B89-4FC4-A286-6A76BCC19E59}" type="datetimeFigureOut">
              <a:rPr lang="en-GB" smtClean="0"/>
              <a:t>07/07/2011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7130-04A6-43AF-BA06-2C6BE763B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07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82B4A-0B89-4FC4-A286-6A76BCC19E59}" type="datetimeFigureOut">
              <a:rPr lang="en-GB" smtClean="0"/>
              <a:t>07/07/2011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A7130-04A6-43AF-BA06-2C6BE763B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99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yPGRUrvuNGk&amp;feature=relate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news.bbc.co.uk/1/hi/technology/6968789.stm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jperry.blogspot.com/2008/07/for-some-products-theres-been-major.html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/>
          <a:lstStyle/>
          <a:p>
            <a:r>
              <a:rPr lang="en-GB" u="sng" dirty="0" smtClean="0">
                <a:latin typeface="Comic Sans MS" pitchFamily="66" charset="0"/>
              </a:rPr>
              <a:t>What is the global pattern of pocket money?</a:t>
            </a:r>
            <a:endParaRPr lang="en-GB" u="sng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L.O: To understand how and why pocket money has changed for teenagers. 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050" name="Picture 2" descr="C:\Users\lginns\AppData\Local\Microsoft\Windows\Temporary Internet Files\Content.IE5\9VUIVZSR\MC9001953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2520280" cy="2079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31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3,2,1…ACTION!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Read your scripts to the class. </a:t>
            </a:r>
          </a:p>
          <a:p>
            <a:r>
              <a:rPr lang="en-GB" dirty="0" smtClean="0">
                <a:latin typeface="Comic Sans MS" pitchFamily="66" charset="0"/>
              </a:rPr>
              <a:t>Make sure you are listening carefully. 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13314" name="Picture 2" descr="C:\Users\lginns\AppData\Local\Microsoft\Windows\Temporary Internet Files\Content.IE5\9VUIVZSR\MC9002000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92696"/>
            <a:ext cx="1822399" cy="1611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http://www.keyboardlessons.com/includes/images/content/ea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24944"/>
            <a:ext cx="2905125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70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Learning outcomes…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>
                <a:latin typeface="Comic Sans MS" pitchFamily="66" charset="0"/>
              </a:rPr>
              <a:t>All: </a:t>
            </a:r>
            <a:r>
              <a:rPr lang="en-GB" dirty="0" smtClean="0">
                <a:latin typeface="Comic Sans MS" pitchFamily="66" charset="0"/>
              </a:rPr>
              <a:t>Students will know that teenage life has changed dramatically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I am working at a level 3</a:t>
            </a:r>
          </a:p>
          <a:p>
            <a:r>
              <a:rPr lang="en-GB" b="1" dirty="0" smtClean="0">
                <a:latin typeface="Comic Sans MS" pitchFamily="66" charset="0"/>
              </a:rPr>
              <a:t>Most</a:t>
            </a:r>
            <a:r>
              <a:rPr lang="en-GB" dirty="0" smtClean="0">
                <a:latin typeface="Comic Sans MS" pitchFamily="66" charset="0"/>
              </a:rPr>
              <a:t>: Students will understand why teenage life has changed so dramatically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I am working at a level 4-5</a:t>
            </a:r>
          </a:p>
          <a:p>
            <a:r>
              <a:rPr lang="en-GB" b="1" dirty="0" smtClean="0">
                <a:latin typeface="Comic Sans MS" pitchFamily="66" charset="0"/>
              </a:rPr>
              <a:t>Some</a:t>
            </a:r>
            <a:r>
              <a:rPr lang="en-GB" dirty="0" smtClean="0">
                <a:latin typeface="Comic Sans MS" pitchFamily="66" charset="0"/>
              </a:rPr>
              <a:t>: students will be able to explain why and understand the consequences of teenage life changing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I am working at a level 5-7</a:t>
            </a:r>
          </a:p>
          <a:p>
            <a:endParaRPr lang="en-GB" dirty="0" smtClean="0"/>
          </a:p>
        </p:txBody>
      </p:sp>
      <p:pic>
        <p:nvPicPr>
          <p:cNvPr id="1026" name="Picture 2" descr="C:\Program Files\Microsoft Office\MEDIA\CAGCAT10\j029384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1206559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Program Files\Microsoft Office\MEDIA\CAGCAT10\j029384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8640"/>
            <a:ext cx="1206559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35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Learning outcomes…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>
                <a:latin typeface="Comic Sans MS" pitchFamily="66" charset="0"/>
              </a:rPr>
              <a:t>All: </a:t>
            </a:r>
            <a:r>
              <a:rPr lang="en-GB" dirty="0" smtClean="0">
                <a:latin typeface="Comic Sans MS" pitchFamily="66" charset="0"/>
              </a:rPr>
              <a:t>Students will know that teenage life has changed dramatically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I am working at a level 3</a:t>
            </a:r>
          </a:p>
          <a:p>
            <a:r>
              <a:rPr lang="en-GB" b="1" dirty="0" smtClean="0">
                <a:latin typeface="Comic Sans MS" pitchFamily="66" charset="0"/>
              </a:rPr>
              <a:t>Most</a:t>
            </a:r>
            <a:r>
              <a:rPr lang="en-GB" dirty="0" smtClean="0">
                <a:latin typeface="Comic Sans MS" pitchFamily="66" charset="0"/>
              </a:rPr>
              <a:t>: Students will understand why teenage life has changed so dramatically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I am working at a level 4-5</a:t>
            </a:r>
          </a:p>
          <a:p>
            <a:r>
              <a:rPr lang="en-GB" b="1" dirty="0" smtClean="0">
                <a:latin typeface="Comic Sans MS" pitchFamily="66" charset="0"/>
              </a:rPr>
              <a:t>Some</a:t>
            </a:r>
            <a:r>
              <a:rPr lang="en-GB" dirty="0" smtClean="0">
                <a:latin typeface="Comic Sans MS" pitchFamily="66" charset="0"/>
              </a:rPr>
              <a:t>: students will be able to explain why and understand the consequences of teenage life changing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I am working at a level 5-7</a:t>
            </a:r>
          </a:p>
          <a:p>
            <a:endParaRPr lang="en-GB" dirty="0" smtClean="0"/>
          </a:p>
        </p:txBody>
      </p:sp>
      <p:pic>
        <p:nvPicPr>
          <p:cNvPr id="1026" name="Picture 2" descr="C:\Program Files\Microsoft Office\MEDIA\CAGCAT10\j029384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1206559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Program Files\Microsoft Office\MEDIA\CAGCAT10\j029384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8640"/>
            <a:ext cx="1206559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2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Oliver Twist…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Watching this clip write down as many differences between teenagers today and Oliver Twist.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http://www.youtube.com/watch?v=yPGRUrvuNGk&amp;feature=related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So lets look at the reasons for these changes…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4" name="Picture 2" descr="http://nikkigsblog.files.wordpress.com/2010/03/oliver-twis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99929"/>
            <a:ext cx="1308931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73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357563"/>
            <a:ext cx="3581400" cy="2879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b="1" smtClean="0"/>
              <a:t>How much cheaper are cars, TVs, DVDs, phones and computers than they used to be – and why?</a:t>
            </a:r>
          </a:p>
        </p:txBody>
      </p:sp>
      <p:pic>
        <p:nvPicPr>
          <p:cNvPr id="3075" name="Picture 6" descr="untitle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04813"/>
            <a:ext cx="7561262" cy="272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7" descr="MPj0438705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357563"/>
            <a:ext cx="2849563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6681498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Cheaper than ever before</a:t>
            </a:r>
            <a:endParaRPr lang="en-US" smtClean="0"/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647065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dirty="0" smtClean="0"/>
              <a:t>    </a:t>
            </a:r>
            <a:r>
              <a:rPr lang="en-GB" sz="2400" dirty="0" smtClean="0"/>
              <a:t>“Tesco is offering what it claims is the UK's cheapest digital set-top box. With a price tag of just £10, the Freeview box will certainly sound like a bargain to anyone who forked out over £100 to be in the first wave of Freeview box owners. Sitting next to it on the shelf could be Tesco's newly-launched £9 DVD player, while other supermarkets and the internet are offering equally knock-down prices for a range of electronic goods.”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dirty="0" smtClean="0"/>
              <a:t>    (BBC News, 2007)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600" dirty="0" smtClean="0"/>
              <a:t>              Source: </a:t>
            </a:r>
            <a:r>
              <a:rPr lang="en-GB" sz="600" dirty="0" smtClean="0">
                <a:hlinkClick r:id="rId2"/>
              </a:rPr>
              <a:t>http://news.bbc.co.uk/1/hi/technology/6968789.stm</a:t>
            </a:r>
            <a:endParaRPr lang="en-GB" sz="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800" dirty="0" smtClean="0"/>
              <a:t> </a:t>
            </a:r>
            <a:endParaRPr lang="en-US" sz="1800" dirty="0" smtClean="0"/>
          </a:p>
        </p:txBody>
      </p:sp>
      <p:pic>
        <p:nvPicPr>
          <p:cNvPr id="4100" name="Picture 4" descr="DVD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0563" y="5084763"/>
            <a:ext cx="3575050" cy="1192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475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Rectangle 40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385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smtClean="0"/>
              <a:t>How much have prices fallen over the last ten years?</a:t>
            </a:r>
            <a:endParaRPr lang="en-US" sz="4000" smtClean="0"/>
          </a:p>
        </p:txBody>
      </p:sp>
      <p:graphicFrame>
        <p:nvGraphicFramePr>
          <p:cNvPr id="3145" name="Group 73"/>
          <p:cNvGraphicFramePr>
            <a:graphicFrameLocks noGrp="1"/>
          </p:cNvGraphicFramePr>
          <p:nvPr>
            <p:ph sz="half" idx="1"/>
          </p:nvPr>
        </p:nvGraphicFramePr>
        <p:xfrm>
          <a:off x="0" y="1989138"/>
          <a:ext cx="3927475" cy="4191000"/>
        </p:xfrm>
        <a:graphic>
          <a:graphicData uri="http://schemas.openxmlformats.org/drawingml/2006/table">
            <a:tbl>
              <a:tblPr/>
              <a:tblGrid>
                <a:gridCol w="3927475"/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Powerful computers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DVD players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Small TVs and flat monitors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Electronic toys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Cameras and camcorders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Musical equipment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Mobile phones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CD and DVD discs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3185" name="Rectangle 113"/>
          <p:cNvSpPr>
            <a:spLocks noGrp="1" noRot="1" noChangeArrowheads="1"/>
          </p:cNvSpPr>
          <p:nvPr>
            <p:ph sz="half" idx="2"/>
          </p:nvPr>
        </p:nvSpPr>
        <p:spPr>
          <a:xfrm>
            <a:off x="4356100" y="1916113"/>
            <a:ext cx="4787900" cy="4248150"/>
          </a:xfrm>
          <a:solidFill>
            <a:srgbClr val="CCFF99"/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en-GB" sz="2400" dirty="0" smtClean="0">
                <a:solidFill>
                  <a:srgbClr val="FF9900"/>
                </a:solidFill>
              </a:rPr>
              <a:t>90% (£2,500 model now £250)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en-GB" sz="2400" dirty="0" smtClean="0">
                <a:solidFill>
                  <a:srgbClr val="FF9900"/>
                </a:solidFill>
              </a:rPr>
              <a:t>90% (£300 player now £30)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en-GB" sz="2400" dirty="0" smtClean="0">
                <a:solidFill>
                  <a:srgbClr val="FF9900"/>
                </a:solidFill>
              </a:rPr>
              <a:t>76% (£400 model now £100)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en-GB" sz="2400" dirty="0" smtClean="0">
                <a:solidFill>
                  <a:srgbClr val="FF9900"/>
                </a:solidFill>
              </a:rPr>
              <a:t>45% (£20 toy now £11)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en-GB" sz="2400" dirty="0" smtClean="0">
                <a:solidFill>
                  <a:srgbClr val="FF9900"/>
                </a:solidFill>
              </a:rPr>
              <a:t>40% (£300 camera now £180)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en-GB" sz="2400" dirty="0" smtClean="0">
                <a:solidFill>
                  <a:srgbClr val="FF9900"/>
                </a:solidFill>
              </a:rPr>
              <a:t>40% (£50 boogie-box now £30)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en-GB" sz="2400" dirty="0" smtClean="0">
                <a:solidFill>
                  <a:srgbClr val="FF9900"/>
                </a:solidFill>
              </a:rPr>
              <a:t>33% (£90 handset now £60)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en-GB" sz="2400" dirty="0" smtClean="0">
                <a:solidFill>
                  <a:srgbClr val="FF9900"/>
                </a:solidFill>
              </a:rPr>
              <a:t>50% (£16 disc now £8)</a:t>
            </a:r>
          </a:p>
          <a:p>
            <a:pPr eaLnBrk="1" hangingPunct="1">
              <a:lnSpc>
                <a:spcPct val="125000"/>
              </a:lnSpc>
              <a:defRPr/>
            </a:pPr>
            <a:endParaRPr lang="en-US" sz="2400" dirty="0" smtClean="0">
              <a:solidFill>
                <a:srgbClr val="FF9900"/>
              </a:solidFill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en-US" dirty="0" smtClean="0"/>
          </a:p>
        </p:txBody>
      </p:sp>
      <p:sp>
        <p:nvSpPr>
          <p:cNvPr id="5144" name="Rectangle 137"/>
          <p:cNvSpPr>
            <a:spLocks noChangeArrowheads="1"/>
          </p:cNvSpPr>
          <p:nvPr/>
        </p:nvSpPr>
        <p:spPr bwMode="auto">
          <a:xfrm>
            <a:off x="179388" y="6381750"/>
            <a:ext cx="874871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sz="800"/>
              <a:t>Source: Dr Mark Perry, University of Michigan</a:t>
            </a:r>
            <a:r>
              <a:rPr lang="en-US" sz="800"/>
              <a:t> </a:t>
            </a:r>
            <a:r>
              <a:rPr lang="en-GB" sz="800">
                <a:hlinkClick r:id="rId2"/>
              </a:rPr>
              <a:t>http://mjperry.blogspot.com/2008/07/for-some-products-theres-been-major.html</a:t>
            </a:r>
            <a:endParaRPr lang="en-GB" sz="800"/>
          </a:p>
        </p:txBody>
      </p:sp>
    </p:spTree>
    <p:extLst>
      <p:ext uri="{BB962C8B-B14F-4D97-AF65-F5344CB8AC3E}">
        <p14:creationId xmlns:p14="http://schemas.microsoft.com/office/powerpoint/2010/main" val="16937108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Why have prices fallen?</a:t>
            </a:r>
            <a:endParaRPr lang="en-US" smtClean="0"/>
          </a:p>
        </p:txBody>
      </p:sp>
      <p:sp>
        <p:nvSpPr>
          <p:cNvPr id="10240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1700213"/>
            <a:ext cx="5184775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smtClean="0"/>
              <a:t>    There are many reasons for falling prices, but one KEY FACTOR has been the falling costs of making electronic goods. In particular, the low</a:t>
            </a:r>
            <a:r>
              <a:rPr lang="en-GB" sz="2400" b="1" smtClean="0"/>
              <a:t> wages</a:t>
            </a:r>
            <a:r>
              <a:rPr lang="en-GB" sz="2400" smtClean="0"/>
              <a:t> paid to workers in </a:t>
            </a:r>
            <a:r>
              <a:rPr lang="en-GB" sz="2400" b="1" smtClean="0"/>
              <a:t>China</a:t>
            </a:r>
            <a:r>
              <a:rPr lang="en-GB" sz="2400" smtClean="0"/>
              <a:t> has led to factories being set up there that can produce goods more cheaply than in Europe. Much of what we buy is now </a:t>
            </a:r>
            <a:r>
              <a:rPr lang="en-GB" sz="2400" b="1" smtClean="0"/>
              <a:t>imported</a:t>
            </a:r>
            <a:r>
              <a:rPr lang="en-GB" sz="2400" smtClean="0"/>
              <a:t> from China – and is very cheap to buy. The lives of shoppers in the UK and factory workers in China have become </a:t>
            </a:r>
            <a:r>
              <a:rPr lang="en-GB" sz="2400" b="1" smtClean="0"/>
              <a:t>inter-connected</a:t>
            </a:r>
            <a:r>
              <a:rPr lang="en-GB" sz="2400" smtClean="0"/>
              <a:t>. </a:t>
            </a:r>
            <a:endParaRPr lang="en-US" sz="2400" smtClean="0"/>
          </a:p>
        </p:txBody>
      </p:sp>
      <p:pic>
        <p:nvPicPr>
          <p:cNvPr id="6148" name="Picture 4" descr="ChinaMap_news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5963" y="1484313"/>
            <a:ext cx="2679700" cy="2481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6" descr="china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9700" y="4311650"/>
            <a:ext cx="3668713" cy="2289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8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Good news</a:t>
            </a:r>
            <a:endParaRPr lang="en-US" smtClean="0"/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mtClean="0"/>
              <a:t>   “A piece in </a:t>
            </a:r>
            <a:r>
              <a:rPr lang="en-GB" i="1" smtClean="0"/>
              <a:t>The Times</a:t>
            </a:r>
            <a:r>
              <a:rPr lang="en-GB" smtClean="0"/>
              <a:t> newspaper last year reported a decline in the number of burglaries, which was put down to the fact that the thieves can no longer get a good price for the items they steal. Who wants to nick a second hand DVD player, when you can buy a new, legal one for £20?”  (</a:t>
            </a:r>
            <a:r>
              <a:rPr lang="en-GB" i="1" smtClean="0"/>
              <a:t>BBC News</a:t>
            </a:r>
            <a:r>
              <a:rPr lang="en-GB" smtClean="0"/>
              <a:t>, 2005)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43106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Your task…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In pairs you are to create a script for a new play called “Oliver Rich”. </a:t>
            </a:r>
          </a:p>
          <a:p>
            <a:pPr marL="0" indent="0">
              <a:buNone/>
            </a:pPr>
            <a:r>
              <a:rPr lang="en-GB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In your script you must convey to your audience: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How has teenage life changed?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What is life like for teenagers now?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Why has these changes occurred?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What will life be like in the future for teenagers? 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2292" name="Picture 4" descr="http://www.visualphotos.com/photo/2x4534416/teenage_gang_against_graffiti_wall_15nh0013r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235" y="6388"/>
            <a:ext cx="2452759" cy="1713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http://www.fancydressmagic.co.uk/itemimage.ashx?name=001729.jpg&amp;width=320&amp;height=350&amp;back=ffffff&amp;pad=tr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88"/>
            <a:ext cx="1800200" cy="196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51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668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What is the global pattern of pocket money?</vt:lpstr>
      <vt:lpstr>Learning outcomes…</vt:lpstr>
      <vt:lpstr>Oliver Twist…</vt:lpstr>
      <vt:lpstr>PowerPoint Presentation</vt:lpstr>
      <vt:lpstr>Cheaper than ever before</vt:lpstr>
      <vt:lpstr>How much have prices fallen over the last ten years?</vt:lpstr>
      <vt:lpstr>Why have prices fallen?</vt:lpstr>
      <vt:lpstr>Good news</vt:lpstr>
      <vt:lpstr>Your task…</vt:lpstr>
      <vt:lpstr>3,2,1…ACTION!</vt:lpstr>
      <vt:lpstr>Learning outcomes…</vt:lpstr>
    </vt:vector>
  </TitlesOfParts>
  <Company>Moat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global pattern of pocket money?</dc:title>
  <dc:creator>lginns</dc:creator>
  <cp:lastModifiedBy>lginns</cp:lastModifiedBy>
  <cp:revision>2</cp:revision>
  <dcterms:created xsi:type="dcterms:W3CDTF">2011-07-07T08:59:49Z</dcterms:created>
  <dcterms:modified xsi:type="dcterms:W3CDTF">2011-07-07T09:52:11Z</dcterms:modified>
</cp:coreProperties>
</file>