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2" r:id="rId4"/>
    <p:sldId id="276" r:id="rId5"/>
    <p:sldId id="277" r:id="rId6"/>
    <p:sldId id="278" r:id="rId7"/>
    <p:sldId id="279" r:id="rId8"/>
    <p:sldId id="280" r:id="rId9"/>
    <p:sldId id="281" r:id="rId10"/>
    <p:sldId id="275" r:id="rId11"/>
    <p:sldId id="260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8F94-5871-44D1-8183-A1E06DDF1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3DE2D-8A66-4339-AB6B-A0167DBED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4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globalisation a good thing?</a:t>
            </a:r>
            <a:endParaRPr lang="en-GB" sz="48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L.O To be able to develop ideas about globalisation.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352800"/>
            <a:ext cx="64770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Starter: Write a 30 second recap of what you have learnt so far.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what do you need to do?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The question is:</a:t>
            </a:r>
          </a:p>
          <a:p>
            <a:pPr>
              <a:buNone/>
            </a:pPr>
            <a:r>
              <a:rPr lang="en-US" i="1" dirty="0" smtClean="0"/>
              <a:t>“Should </a:t>
            </a:r>
            <a:r>
              <a:rPr lang="en-US" i="1" dirty="0" err="1" smtClean="0"/>
              <a:t>Globalisation</a:t>
            </a:r>
            <a:r>
              <a:rPr lang="en-US" i="1" dirty="0" smtClean="0"/>
              <a:t> be stopped?”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So you need to write a </a:t>
            </a:r>
            <a:r>
              <a:rPr lang="en-US" dirty="0" smtClean="0"/>
              <a:t>balanced </a:t>
            </a:r>
            <a:r>
              <a:rPr lang="en-US" dirty="0" smtClean="0"/>
              <a:t>argument about </a:t>
            </a:r>
            <a:r>
              <a:rPr lang="en-US" dirty="0" err="1" smtClean="0"/>
              <a:t>Globalisation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Start with an introduction about what </a:t>
            </a:r>
            <a:r>
              <a:rPr lang="en-US" dirty="0" err="1" smtClean="0"/>
              <a:t>Globalisation</a:t>
            </a:r>
            <a:r>
              <a:rPr lang="en-US" dirty="0" smtClean="0"/>
              <a:t> is and then try and say what the question is asking. 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Use examples to show why </a:t>
            </a:r>
            <a:r>
              <a:rPr lang="en-US" dirty="0" err="1" smtClean="0"/>
              <a:t>Globalisation</a:t>
            </a:r>
            <a:r>
              <a:rPr lang="en-US" dirty="0" smtClean="0"/>
              <a:t> is good and why it is bad. (Remember the explaining connectives!)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Try and write about what the world will be like with and without </a:t>
            </a:r>
            <a:r>
              <a:rPr lang="en-US" dirty="0" err="1" smtClean="0"/>
              <a:t>Globalisation</a:t>
            </a:r>
            <a:r>
              <a:rPr lang="en-US" dirty="0" smtClean="0"/>
              <a:t>.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Finally you need to write about your own opinion, do you think it is good/bad. Try and give examples to back up your ideas.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Good luck!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Plenary: Splat!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397000"/>
          <a:ext cx="7467600" cy="4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12128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1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</a:t>
                      </a:r>
                      <a:r>
                        <a:rPr lang="en-GB" b="1" baseline="0" dirty="0" smtClean="0"/>
                        <a:t> 8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5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6</a:t>
                      </a:r>
                      <a:endParaRPr lang="en-GB" b="1" dirty="0"/>
                    </a:p>
                  </a:txBody>
                  <a:tcPr anchor="ctr"/>
                </a:tc>
              </a:tr>
              <a:tr h="12128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2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3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4</a:t>
                      </a:r>
                      <a:endParaRPr lang="en-GB" b="1" dirty="0"/>
                    </a:p>
                  </a:txBody>
                  <a:tcPr anchor="ctr"/>
                </a:tc>
              </a:tr>
              <a:tr h="12128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8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1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2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</a:t>
                      </a:r>
                      <a:r>
                        <a:rPr lang="en-GB" b="1" baseline="0" dirty="0" smtClean="0"/>
                        <a:t> 7</a:t>
                      </a:r>
                      <a:endParaRPr lang="en-GB" b="1" dirty="0"/>
                    </a:p>
                  </a:txBody>
                  <a:tcPr anchor="ctr"/>
                </a:tc>
              </a:tr>
              <a:tr h="121285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7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 4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</a:t>
                      </a:r>
                      <a:r>
                        <a:rPr lang="en-GB" b="1" baseline="0" dirty="0" smtClean="0"/>
                        <a:t> 5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Level</a:t>
                      </a:r>
                      <a:r>
                        <a:rPr lang="en-GB" b="1" baseline="0" dirty="0" smtClean="0"/>
                        <a:t> 6</a:t>
                      </a:r>
                      <a:endParaRPr lang="en-GB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ALL</a:t>
            </a:r>
            <a:r>
              <a:rPr lang="en-GB" dirty="0" smtClean="0"/>
              <a:t>: Students will know what their target level is.</a:t>
            </a:r>
          </a:p>
          <a:p>
            <a:pPr>
              <a:buNone/>
            </a:pPr>
            <a:r>
              <a:rPr lang="en-GB" b="1" dirty="0" smtClean="0"/>
              <a:t>MOST</a:t>
            </a:r>
            <a:r>
              <a:rPr lang="en-GB" dirty="0" smtClean="0"/>
              <a:t>: Students will know how they will reach their target level.</a:t>
            </a:r>
          </a:p>
          <a:p>
            <a:pPr>
              <a:buNone/>
            </a:pPr>
            <a:r>
              <a:rPr lang="en-GB" b="1" dirty="0" smtClean="0"/>
              <a:t>SOME</a:t>
            </a:r>
            <a:r>
              <a:rPr lang="en-GB" dirty="0" smtClean="0"/>
              <a:t>: Students will develop ideas about how to increase their current levels.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ALL</a:t>
            </a:r>
            <a:r>
              <a:rPr lang="en-GB" dirty="0" smtClean="0"/>
              <a:t>: Students will know what their target level is.</a:t>
            </a:r>
          </a:p>
          <a:p>
            <a:pPr>
              <a:buNone/>
            </a:pPr>
            <a:r>
              <a:rPr lang="en-GB" b="1" dirty="0" smtClean="0"/>
              <a:t>MOST</a:t>
            </a:r>
            <a:r>
              <a:rPr lang="en-GB" dirty="0" smtClean="0"/>
              <a:t>: Students will know how they will reach their target level.</a:t>
            </a:r>
          </a:p>
          <a:p>
            <a:pPr>
              <a:buNone/>
            </a:pPr>
            <a:r>
              <a:rPr lang="en-GB" b="1" dirty="0" smtClean="0"/>
              <a:t>SOME</a:t>
            </a:r>
            <a:r>
              <a:rPr lang="en-GB" dirty="0" smtClean="0"/>
              <a:t>: Students will develop ideas about how to increase their current levels.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time!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write a essay to answer this question “Should </a:t>
            </a:r>
            <a:r>
              <a:rPr lang="en-US" dirty="0" err="1" smtClean="0"/>
              <a:t>Globalisation</a:t>
            </a:r>
            <a:r>
              <a:rPr lang="en-US" dirty="0" smtClean="0"/>
              <a:t> be stopped?”</a:t>
            </a:r>
          </a:p>
          <a:p>
            <a:r>
              <a:rPr lang="en-US" dirty="0" smtClean="0"/>
              <a:t>You can use the information sheet and your books to start planning </a:t>
            </a:r>
            <a:r>
              <a:rPr lang="en-US" dirty="0" smtClean="0"/>
              <a:t>your assessment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You will have this </a:t>
            </a:r>
            <a:r>
              <a:rPr lang="en-US" dirty="0" smtClean="0"/>
              <a:t>lesson </a:t>
            </a:r>
            <a:r>
              <a:rPr lang="en-US" dirty="0" smtClean="0"/>
              <a:t>and next lesson to complete the essay, it cannot be taken home.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</a:rPr>
              <a:t>Connectives Card Game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1625" y="1412875"/>
            <a:ext cx="4486275" cy="34575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mtClean="0"/>
              <a:t>One person takes a card from the pile. They must come up with a sentence about the picture using the explaining connective on the card. For example: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</p:txBody>
      </p:sp>
      <p:pic>
        <p:nvPicPr>
          <p:cNvPr id="6148" name="Picture 4" descr="GoldenTulipPoo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1600200"/>
            <a:ext cx="3462338" cy="2597150"/>
          </a:xfr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81600" y="4343400"/>
            <a:ext cx="34559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 b="1">
                <a:cs typeface="Times New Roman" pitchFamily="18" charset="0"/>
              </a:rPr>
              <a:t>therefore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8313" y="5229225"/>
            <a:ext cx="83518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>
                <a:cs typeface="Times New Roman" pitchFamily="18" charset="0"/>
              </a:rPr>
              <a:t>‘Hotels like this have wonderful facilities such as the swimming pool and </a:t>
            </a:r>
            <a:r>
              <a:rPr lang="en-GB" sz="2400" b="1" u="sng">
                <a:cs typeface="Times New Roman" pitchFamily="18" charset="0"/>
              </a:rPr>
              <a:t>therefore</a:t>
            </a:r>
            <a:r>
              <a:rPr lang="en-GB" sz="2400" b="1">
                <a:cs typeface="Times New Roman" pitchFamily="18" charset="0"/>
              </a:rPr>
              <a:t> a holiday here would be very expensive’.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Why should Year 9 be given a day off?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Explaining Is Easy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819400"/>
            <a:ext cx="3657600" cy="3067050"/>
            <a:chOff x="1824" y="633"/>
            <a:chExt cx="2834" cy="2849"/>
          </a:xfrm>
        </p:grpSpPr>
        <p:sp>
          <p:nvSpPr>
            <p:cNvPr id="8198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536 w 21600"/>
                <a:gd name="T1" fmla="*/ 1108 h 21600"/>
                <a:gd name="T2" fmla="*/ 1060 w 21600"/>
                <a:gd name="T3" fmla="*/ 1478 h 21600"/>
                <a:gd name="T4" fmla="*/ 680 w 21600"/>
                <a:gd name="T5" fmla="*/ 967 h 21600"/>
                <a:gd name="T6" fmla="*/ 1060 w 21600"/>
                <a:gd name="T7" fmla="*/ 492 h 21600"/>
                <a:gd name="T8" fmla="*/ 542 w 21600"/>
                <a:gd name="T9" fmla="*/ 4 h 21600"/>
                <a:gd name="T10" fmla="*/ 36 w 21600"/>
                <a:gd name="T11" fmla="*/ 477 h 21600"/>
                <a:gd name="T12" fmla="*/ 416 w 21600"/>
                <a:gd name="T13" fmla="*/ 948 h 21600"/>
                <a:gd name="T14" fmla="*/ 36 w 21600"/>
                <a:gd name="T15" fmla="*/ 147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 w 21600"/>
                <a:gd name="T1" fmla="*/ 855 h 21600"/>
                <a:gd name="T2" fmla="*/ 346 w 21600"/>
                <a:gd name="T3" fmla="*/ 1351 h 21600"/>
                <a:gd name="T4" fmla="*/ 856 w 21600"/>
                <a:gd name="T5" fmla="*/ 888 h 21600"/>
                <a:gd name="T6" fmla="*/ 1385 w 21600"/>
                <a:gd name="T7" fmla="*/ 1353 h 21600"/>
                <a:gd name="T8" fmla="*/ 1778 w 21600"/>
                <a:gd name="T9" fmla="*/ 963 h 21600"/>
                <a:gd name="T10" fmla="*/ 1390 w 21600"/>
                <a:gd name="T11" fmla="*/ 366 h 21600"/>
                <a:gd name="T12" fmla="*/ 889 w 21600"/>
                <a:gd name="T13" fmla="*/ 2 h 21600"/>
                <a:gd name="T14" fmla="*/ 346 w 21600"/>
                <a:gd name="T15" fmla="*/ 37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0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412 w 21600"/>
                <a:gd name="T1" fmla="*/ 946 h 21600"/>
                <a:gd name="T2" fmla="*/ 22 w 21600"/>
                <a:gd name="T3" fmla="*/ 1382 h 21600"/>
                <a:gd name="T4" fmla="*/ 571 w 21600"/>
                <a:gd name="T5" fmla="*/ 1763 h 21600"/>
                <a:gd name="T6" fmla="*/ 1038 w 21600"/>
                <a:gd name="T7" fmla="*/ 1367 h 21600"/>
                <a:gd name="T8" fmla="*/ 693 w 21600"/>
                <a:gd name="T9" fmla="*/ 889 h 21600"/>
                <a:gd name="T10" fmla="*/ 1044 w 21600"/>
                <a:gd name="T11" fmla="*/ 385 h 21600"/>
                <a:gd name="T12" fmla="*/ 551 w 21600"/>
                <a:gd name="T13" fmla="*/ 1 h 21600"/>
                <a:gd name="T14" fmla="*/ 22 w 21600"/>
                <a:gd name="T15" fmla="*/ 38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1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395 w 21600"/>
                <a:gd name="T1" fmla="*/ 1026 h 21600"/>
                <a:gd name="T2" fmla="*/ 1415 w 21600"/>
                <a:gd name="T3" fmla="*/ 25 h 21600"/>
                <a:gd name="T4" fmla="*/ 394 w 21600"/>
                <a:gd name="T5" fmla="*/ 42 h 21600"/>
                <a:gd name="T6" fmla="*/ 420 w 21600"/>
                <a:gd name="T7" fmla="*/ 1022 h 21600"/>
                <a:gd name="T8" fmla="*/ 901 w 21600"/>
                <a:gd name="T9" fmla="*/ 627 h 21600"/>
                <a:gd name="T10" fmla="*/ 904 w 21600"/>
                <a:gd name="T11" fmla="*/ 424 h 21600"/>
                <a:gd name="T12" fmla="*/ 1800 w 21600"/>
                <a:gd name="T13" fmla="*/ 487 h 21600"/>
                <a:gd name="T14" fmla="*/ 5 w 21600"/>
                <a:gd name="T15" fmla="*/ 48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457200" y="2057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Just build up your sentence like a jigsaw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648200" y="3048000"/>
            <a:ext cx="411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Sentence starter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Connective word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Explanation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2590800"/>
            <a:ext cx="2797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That shark is massive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2565400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00600" y="25908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900">
                <a:latin typeface="Comic Sans MS" pitchFamily="66" charset="0"/>
                <a:cs typeface="Times New Roman" pitchFamily="18" charset="0"/>
              </a:rPr>
              <a:t>  we are going to need a bigger boat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3886200"/>
            <a:ext cx="2057400" cy="1219200"/>
          </a:xfrm>
          <a:prstGeom prst="wedgeRectCallout">
            <a:avLst>
              <a:gd name="adj1" fmla="val 2625"/>
              <a:gd name="adj2" fmla="val -116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Sentence starter</a:t>
            </a:r>
          </a:p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(a fact)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048000" y="4114800"/>
            <a:ext cx="1828800" cy="762000"/>
          </a:xfrm>
          <a:prstGeom prst="wedgeRectCallout">
            <a:avLst>
              <a:gd name="adj1" fmla="val 3037"/>
              <a:gd name="adj2" fmla="val -19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Key Connective 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6629400" y="4343400"/>
            <a:ext cx="1905000" cy="457200"/>
          </a:xfrm>
          <a:prstGeom prst="wedgeRectCallout">
            <a:avLst>
              <a:gd name="adj1" fmla="val -33417"/>
              <a:gd name="adj2" fmla="val -346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Explanation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" y="56388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The key connective you use decides what explanation you need</a:t>
            </a:r>
          </a:p>
        </p:txBody>
      </p:sp>
      <p:pic>
        <p:nvPicPr>
          <p:cNvPr id="9226" name="Picture 10" descr="pic-shark-guad2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60350"/>
            <a:ext cx="2411412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nimBg="1" autoUpdateAnimBg="0"/>
      <p:bldP spid="11271" grpId="0" animBg="1" autoUpdateAnimBg="0"/>
      <p:bldP spid="11272" grpId="0" animBg="1" autoUpdateAnimBg="0"/>
      <p:bldP spid="112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2590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That shark is very big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76600" y="259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05400" y="2590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it has eaten lots of sailors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33400" y="3886200"/>
            <a:ext cx="2057400" cy="1219200"/>
          </a:xfrm>
          <a:prstGeom prst="wedgeRectCallout">
            <a:avLst>
              <a:gd name="adj1" fmla="val 2625"/>
              <a:gd name="adj2" fmla="val -116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Sentence starter</a:t>
            </a:r>
          </a:p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(a fact)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048000" y="4114800"/>
            <a:ext cx="1828800" cy="762000"/>
          </a:xfrm>
          <a:prstGeom prst="wedgeRectCallout">
            <a:avLst>
              <a:gd name="adj1" fmla="val 3037"/>
              <a:gd name="adj2" fmla="val -19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Key Connective 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629400" y="4648200"/>
            <a:ext cx="1905000" cy="457200"/>
          </a:xfrm>
          <a:prstGeom prst="wedgeRectCallout">
            <a:avLst>
              <a:gd name="adj1" fmla="val -32333"/>
              <a:gd name="adj2" fmla="val -304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sz="2400">
                <a:latin typeface="Comic Sans MS" pitchFamily="66" charset="0"/>
                <a:cs typeface="Times New Roman" pitchFamily="18" charset="0"/>
              </a:rPr>
              <a:t>Explanation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56388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latin typeface="Comic Sans MS" pitchFamily="66" charset="0"/>
                <a:cs typeface="Times New Roman" pitchFamily="18" charset="0"/>
              </a:rPr>
              <a:t>The key connective you use decides what explanation you need</a:t>
            </a:r>
          </a:p>
        </p:txBody>
      </p:sp>
      <p:pic>
        <p:nvPicPr>
          <p:cNvPr id="12298" name="Picture 10" descr="pic-shark-guad2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67056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/>
              <a:t>Now You Try</a:t>
            </a:r>
          </a:p>
        </p:txBody>
      </p:sp>
      <p:graphicFrame>
        <p:nvGraphicFramePr>
          <p:cNvPr id="13344" name="Group 32"/>
          <p:cNvGraphicFramePr>
            <a:graphicFrameLocks noGrp="1"/>
          </p:cNvGraphicFramePr>
          <p:nvPr>
            <p:ph type="tbl" idx="1"/>
          </p:nvPr>
        </p:nvGraphicFramePr>
        <p:xfrm>
          <a:off x="323850" y="1052513"/>
          <a:ext cx="8569325" cy="5669280"/>
        </p:xfrm>
        <a:graphic>
          <a:graphicData uri="http://schemas.openxmlformats.org/drawingml/2006/table">
            <a:tbl>
              <a:tblPr/>
              <a:tblGrid>
                <a:gridCol w="2855913"/>
                <a:gridCol w="2857500"/>
                <a:gridCol w="2855912"/>
              </a:tblGrid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Sentence starters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(Statement of a fact)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Connectives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Geography Words for your explanations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(you can also use your own)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Globalisation is a problem…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Globalisation helps people…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LEDCs are unhappy…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Apple have developed…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Because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Therefore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 a result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Due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Consequently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Economic impacts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Sweatshops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 Trade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Globalisation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TNC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Multinational Social impacts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Sustainable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Agroforestry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431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Is globalisation a good thing?</vt:lpstr>
      <vt:lpstr>PowerPoint Presentation</vt:lpstr>
      <vt:lpstr>Assessment time!</vt:lpstr>
      <vt:lpstr>Connectives Card Game</vt:lpstr>
      <vt:lpstr>Why should Year 9 be given a day off?</vt:lpstr>
      <vt:lpstr>Explaining Is Easy</vt:lpstr>
      <vt:lpstr>Example</vt:lpstr>
      <vt:lpstr>Example</vt:lpstr>
      <vt:lpstr>Now You Try</vt:lpstr>
      <vt:lpstr>So what do you need to do? </vt:lpstr>
      <vt:lpstr>Plenary: Splat!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CDixon</dc:creator>
  <cp:lastModifiedBy>cdixon</cp:lastModifiedBy>
  <cp:revision>36</cp:revision>
  <dcterms:created xsi:type="dcterms:W3CDTF">2006-08-16T00:00:00Z</dcterms:created>
  <dcterms:modified xsi:type="dcterms:W3CDTF">2012-03-20T07:48:34Z</dcterms:modified>
</cp:coreProperties>
</file>